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32"/>
  </p:notesMasterIdLst>
  <p:handoutMasterIdLst>
    <p:handoutMasterId r:id="rId33"/>
  </p:handoutMasterIdLst>
  <p:sldIdLst>
    <p:sldId id="296" r:id="rId2"/>
    <p:sldId id="257" r:id="rId3"/>
    <p:sldId id="291" r:id="rId4"/>
    <p:sldId id="258" r:id="rId5"/>
    <p:sldId id="259" r:id="rId6"/>
    <p:sldId id="260" r:id="rId7"/>
    <p:sldId id="267" r:id="rId8"/>
    <p:sldId id="286" r:id="rId9"/>
    <p:sldId id="263" r:id="rId10"/>
    <p:sldId id="264" r:id="rId11"/>
    <p:sldId id="266" r:id="rId12"/>
    <p:sldId id="285" r:id="rId13"/>
    <p:sldId id="288" r:id="rId14"/>
    <p:sldId id="265" r:id="rId15"/>
    <p:sldId id="268" r:id="rId16"/>
    <p:sldId id="292" r:id="rId17"/>
    <p:sldId id="271" r:id="rId18"/>
    <p:sldId id="272" r:id="rId19"/>
    <p:sldId id="293" r:id="rId20"/>
    <p:sldId id="269" r:id="rId21"/>
    <p:sldId id="290" r:id="rId22"/>
    <p:sldId id="261" r:id="rId23"/>
    <p:sldId id="270" r:id="rId24"/>
    <p:sldId id="274" r:id="rId25"/>
    <p:sldId id="275" r:id="rId26"/>
    <p:sldId id="276" r:id="rId27"/>
    <p:sldId id="278" r:id="rId28"/>
    <p:sldId id="279" r:id="rId29"/>
    <p:sldId id="289" r:id="rId30"/>
    <p:sldId id="297" r:id="rId31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5A59"/>
    <a:srgbClr val="53A9A7"/>
    <a:srgbClr val="D60093"/>
    <a:srgbClr val="3C27D5"/>
    <a:srgbClr val="DEEEEE"/>
    <a:srgbClr val="73BBB9"/>
    <a:srgbClr val="8AC5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98" autoAdjust="0"/>
    <p:restoredTop sz="94683" autoAdjust="0"/>
  </p:normalViewPr>
  <p:slideViewPr>
    <p:cSldViewPr>
      <p:cViewPr varScale="1">
        <p:scale>
          <a:sx n="69" d="100"/>
          <a:sy n="69" d="100"/>
        </p:scale>
        <p:origin x="157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>
            <a:extLst>
              <a:ext uri="{FF2B5EF4-FFF2-40B4-BE49-F238E27FC236}">
                <a16:creationId xmlns:a16="http://schemas.microsoft.com/office/drawing/2014/main" id="{EFE8E292-B998-2354-2E36-73AE832279A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45411" name="Rectangle 3">
            <a:extLst>
              <a:ext uri="{FF2B5EF4-FFF2-40B4-BE49-F238E27FC236}">
                <a16:creationId xmlns:a16="http://schemas.microsoft.com/office/drawing/2014/main" id="{D9F4F57C-64A2-EFC8-95BA-8CB42AF9488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45412" name="Rectangle 4">
            <a:extLst>
              <a:ext uri="{FF2B5EF4-FFF2-40B4-BE49-F238E27FC236}">
                <a16:creationId xmlns:a16="http://schemas.microsoft.com/office/drawing/2014/main" id="{D1358F5D-7831-3F07-21B3-B3218D92349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5625"/>
            <a:ext cx="2949575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45413" name="Rectangle 5">
            <a:extLst>
              <a:ext uri="{FF2B5EF4-FFF2-40B4-BE49-F238E27FC236}">
                <a16:creationId xmlns:a16="http://schemas.microsoft.com/office/drawing/2014/main" id="{D459B720-CE36-025D-8488-A4B7C88E648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450" y="9445625"/>
            <a:ext cx="2949575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9C9A92A-7B64-44DD-94B5-495B272391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BF0F8-49FA-4AB2-9A01-37DEEEA012FA}" type="datetimeFigureOut">
              <a:rPr lang="en-GB" smtClean="0"/>
              <a:t>11/09/2022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3013"/>
            <a:ext cx="4475163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6313"/>
            <a:ext cx="5443537" cy="3914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0B4E26-616A-419D-AE59-29E617F7FF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097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411E186-B551-46EB-8CA6-B8BCDFBB22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CC0C8B4-2FD9-4770-8AC3-7EE74A1E3AF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874B10-5F1A-4733-A2A1-C918EA9A1380}"/>
              </a:ext>
            </a:extLst>
          </p:cNvPr>
          <p:cNvSpPr txBox="1"/>
          <p:nvPr/>
        </p:nvSpPr>
        <p:spPr>
          <a:xfrm>
            <a:off x="3851343" y="9431597"/>
            <a:ext cx="2946352" cy="49821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2134" tIns="46067" rIns="92134" bIns="46067" anchor="b" anchorCtr="0" compatLnSpc="1">
            <a:noAutofit/>
          </a:bodyPr>
          <a:lstStyle/>
          <a:p>
            <a:pPr marL="0" marR="0" lvl="0" indent="0" algn="r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FDD2CE5-E18E-452B-B1EC-2C6476917AA1}" type="slidenum">
              <a:t>1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48493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411E186-B551-46EB-8CA6-B8BCDFBB22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CC0C8B4-2FD9-4770-8AC3-7EE74A1E3AF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874B10-5F1A-4733-A2A1-C918EA9A1380}"/>
              </a:ext>
            </a:extLst>
          </p:cNvPr>
          <p:cNvSpPr txBox="1"/>
          <p:nvPr/>
        </p:nvSpPr>
        <p:spPr>
          <a:xfrm>
            <a:off x="3851343" y="9431597"/>
            <a:ext cx="2946352" cy="49821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2134" tIns="46067" rIns="92134" bIns="46067" anchor="b" anchorCtr="0" compatLnSpc="1">
            <a:noAutofit/>
          </a:bodyPr>
          <a:lstStyle/>
          <a:p>
            <a:pPr marL="0" marR="0" lvl="0" indent="0" algn="r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FDD2CE5-E18E-452B-B1EC-2C6476917AA1}" type="slidenum">
              <a:t>30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95171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DC298-F5D8-E733-FBAA-F4A0939999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62BA07-7BEB-45B5-3665-09393B0EA1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F7ADD5-1BAD-AC0F-1133-80BB9521B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82183-CFFB-BF5D-896E-207E87F9E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C7E70D-6C42-487B-CBD5-E19F1FA28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4115B1-1798-4F00-B958-1D0A7671DBBA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77287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B88C1-51C5-2371-FF96-139FCAD62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81FA26-FA28-7CFC-CE93-01BD73F264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68298-DFE2-C884-5422-D24ABC326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B02255-17C9-23BF-73CD-3E3EB7E75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5B0600-0DFC-EEC2-5718-B4F479D19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D7D0DD-B2D9-4545-BD78-D367A5660071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59387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3EB3EE-D8A8-C2E4-2F5C-E07D5F0A9C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393AD7-6CBE-B633-CB18-04A6A3D6B3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9758CC-7620-88E9-35B4-056725E65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2CB51-ECCC-686A-8886-54B55B3BC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4D25EB-3BAA-F2A0-F52A-6EB183D26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FB8564-5322-411B-B304-7752D69755CB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6672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Half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B714325-A8EA-4F57-A958-FBA2822F0AED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395286" y="1701795"/>
            <a:ext cx="4105271" cy="460799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Date Placeholder 7">
            <a:extLst>
              <a:ext uri="{FF2B5EF4-FFF2-40B4-BE49-F238E27FC236}">
                <a16:creationId xmlns:a16="http://schemas.microsoft.com/office/drawing/2014/main" id="{F27864AB-05F8-4257-B33B-E1C7F0900DE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344698-47AB-4BD8-8A36-2553DB07FF10}" type="datetime4">
              <a:rPr lang="en-GB"/>
              <a:pPr lvl="0"/>
              <a:t>11 September 2022</a:t>
            </a:fld>
            <a:endParaRPr lang="en-GB"/>
          </a:p>
        </p:txBody>
      </p:sp>
      <p:sp>
        <p:nvSpPr>
          <p:cNvPr id="4" name="Footer Placeholder 8">
            <a:extLst>
              <a:ext uri="{FF2B5EF4-FFF2-40B4-BE49-F238E27FC236}">
                <a16:creationId xmlns:a16="http://schemas.microsoft.com/office/drawing/2014/main" id="{868A9A55-8906-4DF1-81AC-C099C9255E7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Mott MacDonald | Presentation</a:t>
            </a:r>
          </a:p>
        </p:txBody>
      </p:sp>
      <p:sp>
        <p:nvSpPr>
          <p:cNvPr id="5" name="Slide Number Placeholder 9">
            <a:extLst>
              <a:ext uri="{FF2B5EF4-FFF2-40B4-BE49-F238E27FC236}">
                <a16:creationId xmlns:a16="http://schemas.microsoft.com/office/drawing/2014/main" id="{4939E6B2-903C-4349-BC2E-62ACA8022A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AD6AE53-8819-46B1-9024-1A88C96F2B26}" type="slidenum">
              <a:t>‹#›</a:t>
            </a:fld>
            <a:endParaRPr lang="en-GB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CE72EBE4-3F43-4B1C-AEB3-A68F41D60A1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5BB89EAD-23D8-437B-8E97-7DBB998F938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5285" y="1041406"/>
            <a:ext cx="8353428" cy="306921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>
                <a:solidFill>
                  <a:srgbClr val="455F51"/>
                </a:solidFill>
              </a:defRPr>
            </a:lvl1pPr>
          </a:lstStyle>
          <a:p>
            <a:pPr lvl="0"/>
            <a:r>
              <a:rPr lang="en-US"/>
              <a:t>Click to edit subtitle style – 1 line only</a:t>
            </a:r>
          </a:p>
        </p:txBody>
      </p:sp>
    </p:spTree>
    <p:extLst>
      <p:ext uri="{BB962C8B-B14F-4D97-AF65-F5344CB8AC3E}">
        <p14:creationId xmlns:p14="http://schemas.microsoft.com/office/powerpoint/2010/main" val="3041846137"/>
      </p:ext>
    </p:extLst>
  </p:cSld>
  <p:clrMapOvr>
    <a:masterClrMapping/>
  </p:clrMapOvr>
  <p:transition>
    <p:fade/>
  </p:transition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FC0F26A5-AE57-2988-93DC-D1748CCC75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079D472E-4082-1130-2A2A-8D5AF73B72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3FE407C1-4F17-A792-8AB3-9C36A2476A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D053E-9A3A-4086-AAEB-60B5861001E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157640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370013" y="1827213"/>
            <a:ext cx="7313612" cy="4114800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62BC0A45-1E73-B348-C4DE-80F6262030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2B8F9C66-3B63-56D6-3F77-5F2A46D550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EBE8DA0E-2A27-6862-FFD3-FA52CC70B9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9AC197-DBC2-43BC-BB7C-052359173F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3458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03209-09E1-46C5-706D-05E746EC2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963A7-D193-7C2B-402A-3120D04A8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CC6DD4-CF94-E540-5F06-3C4CFCB04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D321FD-11CA-CB3B-8761-929995FA0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0B01C-09DE-A11D-A015-39038E9BA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0CF924-5322-4E10-BBC2-40F017C8C957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6460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15F5A-C6B8-AACC-8CE7-E4729F323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8A8DDA-64F8-1E8B-C2CC-33CB18E205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F8580-7C9D-4396-C289-697146161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511B75-CBD0-B1D4-E816-4C2DBF736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A2B224-ED56-0767-0117-FF8A09BE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25EAB4-BD86-49CB-9D22-38B7C21A5949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9273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246EF-BD7A-0C83-E664-BC92C0017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E14EE-D980-1BC7-2A33-EFEDA29308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C2FDAE-8012-915F-2EEE-EEECC84BC2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F6538F-1AAC-1195-67DF-0F51876BF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996423-181B-B4D9-0C45-3FE96DB76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1AFCD5-2BDD-9774-23BF-D7793CEAB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27774F-9A55-42F5-8EB6-A5A234F4F54A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9861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5C9BC-CA92-B2F6-A4BC-00AC4A39D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4E08BB-5EB1-8D7B-6AE9-B8C13052B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BF4902-F6FA-AB3E-1693-B11C180748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138686-BFF8-AFC8-C7E0-1B7638306C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5E32F3-0A72-73A0-A0EB-8D25A2FC11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6709C3-E435-8E05-A813-602A79429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F6E7E6-87FE-F513-1CFB-4DF218BD8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A87492-662E-6600-2953-885BCAF02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4E04A5-D170-4444-8656-271E52D1A5BB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5103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2511D-BD44-FC3C-861F-C24D5C865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8F5BD8-2D68-BBC8-FD30-B12596272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552706-292F-0817-0B9D-495D82E17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ECB05A-1EDE-C265-C4E2-F65D68871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B8D413-229F-4CF0-86DD-F70D7233E699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3855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A34F1F-53A9-8367-C4B9-94A284558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65626A-A2A8-1E94-65FA-D1E3E023E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465150-8E7D-D909-4273-DD7D8719C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6FC3E8-959E-47DF-BB1A-04498CDE4A31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51005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DE938-E836-F8C2-A332-A43795582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9E7D1-EDC3-F671-DA1A-507D104B7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36C8F8-5A8C-EFBB-F62D-C6FA4D671D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1AF356-E26E-1956-BBD0-D9B8AD5F1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4E7718-B8F9-BB7C-6176-EA538788F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8C86B7-ED2F-3221-B1A7-E090D1175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73B59-C7BA-45BB-8CF2-74CBEDF494D9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1682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9FA91-0625-DE36-1BAC-A3CF15641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BC49EC-7480-74A8-7C3C-8B781C0CCD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B8034B-1F28-31F2-1AB1-D1B91480CB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C69773-5386-4E35-4DCD-F6A50C35D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3B1AB7-5E66-5249-4CE1-B309B1D6A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4E5425-739B-2A50-877C-BE634CA6A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DBBD86-D59F-4AE2-95A4-F245C9048476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0868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A76433-F561-1D1E-B72C-4A0AA9D82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70257A-6554-F769-86DE-4EB2D69481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860DFA-626B-17A3-50AA-E9871246BC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D7DEDE-5362-1888-2DCC-4E8883922E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8B61D-B701-3F41-B406-CB3ECF9F49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EBA9C40-E06B-486B-8B44-C4CCEFC190E2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1644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  <p:sldLayoutId id="2147484044" r:id="rId12"/>
    <p:sldLayoutId id="2147484045" r:id="rId13"/>
    <p:sldLayoutId id="2147484046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cid:image001.png@01D6770D.18B65110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v.uk/school-performance-tables" TargetMode="External"/><Relationship Id="rId2" Type="http://schemas.openxmlformats.org/officeDocument/2006/relationships/hyperlink" Target="http://www.ofsted.gov.uk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www.eadmissions.org.uk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arnet.gov.uk/anti-fraud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cid:image001.png@01D6770D.18B65110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barnet.gov.uk/schooladmissions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barnet.gov.uk/directories/schools" TargetMode="Externa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8">
            <a:extLst>
              <a:ext uri="{FF2B5EF4-FFF2-40B4-BE49-F238E27FC236}">
                <a16:creationId xmlns:a16="http://schemas.microsoft.com/office/drawing/2014/main" id="{0CC4F60D-C3F2-4198-BCDD-DE5BF367B2B3}"/>
              </a:ext>
            </a:extLst>
          </p:cNvPr>
          <p:cNvSpPr/>
          <p:nvPr/>
        </p:nvSpPr>
        <p:spPr>
          <a:xfrm>
            <a:off x="-5" y="0"/>
            <a:ext cx="9144000" cy="6858000"/>
          </a:xfrm>
          <a:custGeom>
            <a:avLst/>
            <a:gdLst>
              <a:gd name="f0" fmla="val w"/>
              <a:gd name="f1" fmla="val h"/>
              <a:gd name="f2" fmla="val 0"/>
              <a:gd name="f3" fmla="val 11051997"/>
              <a:gd name="f4" fmla="val 7919999"/>
              <a:gd name="f5" fmla="val 10673080"/>
              <a:gd name="f6" fmla="val 3127629"/>
              <a:gd name="f7" fmla="val 3584625"/>
              <a:gd name="f8" fmla="val 1904974"/>
              <a:gd name="f9" fmla="val 3781437"/>
              <a:gd name="f10" fmla="val 1306170"/>
              <a:gd name="f11" fmla="val 4481893"/>
              <a:gd name="f12" fmla="val 5121567"/>
              <a:gd name="f13" fmla="*/ f0 1 11051997"/>
              <a:gd name="f14" fmla="*/ f1 1 7919999"/>
              <a:gd name="f15" fmla="+- f4 0 f2"/>
              <a:gd name="f16" fmla="+- f3 0 f2"/>
              <a:gd name="f17" fmla="*/ f16 1 11051997"/>
              <a:gd name="f18" fmla="*/ f15 1 7919999"/>
              <a:gd name="f19" fmla="*/ f2 1 f17"/>
              <a:gd name="f20" fmla="*/ f3 1 f17"/>
              <a:gd name="f21" fmla="*/ f2 1 f18"/>
              <a:gd name="f22" fmla="*/ f4 1 f18"/>
              <a:gd name="f23" fmla="*/ f19 f13 1"/>
              <a:gd name="f24" fmla="*/ f20 f13 1"/>
              <a:gd name="f25" fmla="*/ f22 f14 1"/>
              <a:gd name="f26" fmla="*/ f21 f1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3" t="f26" r="f24" b="f25"/>
            <a:pathLst>
              <a:path w="11051997" h="7919999">
                <a:moveTo>
                  <a:pt x="f5" y="f2"/>
                </a:moveTo>
                <a:lnTo>
                  <a:pt x="f6" y="f7"/>
                </a:lnTo>
                <a:lnTo>
                  <a:pt x="f2" y="f8"/>
                </a:lnTo>
                <a:lnTo>
                  <a:pt x="f2" y="f9"/>
                </a:lnTo>
                <a:lnTo>
                  <a:pt x="f10" y="f11"/>
                </a:lnTo>
                <a:lnTo>
                  <a:pt x="f2" y="f12"/>
                </a:lnTo>
                <a:lnTo>
                  <a:pt x="f2" y="f4"/>
                </a:lnTo>
                <a:lnTo>
                  <a:pt x="f3" y="f4"/>
                </a:lnTo>
                <a:lnTo>
                  <a:pt x="f3" y="f2"/>
                </a:ln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defTabSz="685783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kern="0">
                <a:solidFill>
                  <a:srgbClr val="FFFFFF"/>
                </a:solidFill>
                <a:latin typeface="Calibri"/>
              </a:rPr>
              <a:t>Update for 2018</a:t>
            </a:r>
            <a:endParaRPr lang="en-GB" sz="1350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5D218D12-3654-4330-BB68-655A23188807}"/>
              </a:ext>
            </a:extLst>
          </p:cNvPr>
          <p:cNvSpPr txBox="1"/>
          <p:nvPr/>
        </p:nvSpPr>
        <p:spPr>
          <a:xfrm>
            <a:off x="4359091" y="5730874"/>
            <a:ext cx="425808" cy="9842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1" compatLnSpc="1">
            <a:noAutofit/>
          </a:bodyPr>
          <a:lstStyle/>
          <a:p>
            <a:pPr algn="ctr" defTabSz="685783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4E7160E-FFB2-4782-9D5F-3358B3EC3B72}" type="slidenum">
              <a:rPr lang="en-GB" sz="700">
                <a:solidFill>
                  <a:srgbClr val="000000"/>
                </a:solidFill>
                <a:latin typeface="Arial"/>
              </a:rPr>
              <a:pPr algn="ctr" defTabSz="685783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</a:t>
            </a:fld>
            <a:endParaRPr lang="en-GB" sz="7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Title 11">
            <a:extLst>
              <a:ext uri="{FF2B5EF4-FFF2-40B4-BE49-F238E27FC236}">
                <a16:creationId xmlns:a16="http://schemas.microsoft.com/office/drawing/2014/main" id="{D598C96E-3334-46EC-8488-494BC4E285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59632" y="3649327"/>
            <a:ext cx="6984776" cy="1262859"/>
          </a:xfrm>
        </p:spPr>
        <p:txBody>
          <a:bodyPr>
            <a:noAutofit/>
          </a:bodyPr>
          <a:lstStyle/>
          <a:p>
            <a:pPr lvl="0"/>
            <a:r>
              <a:rPr lang="en-US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Starting school in 2023</a:t>
            </a:r>
          </a:p>
        </p:txBody>
      </p:sp>
      <p:pic>
        <p:nvPicPr>
          <p:cNvPr id="8" name="Picture 7" descr="BELSLogo">
            <a:extLst>
              <a:ext uri="{FF2B5EF4-FFF2-40B4-BE49-F238E27FC236}">
                <a16:creationId xmlns:a16="http://schemas.microsoft.com/office/drawing/2014/main" id="{4A566CF8-6155-4F00-A3C4-DD811D89833E}"/>
              </a:ext>
            </a:extLst>
          </p:cNvPr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082" y="0"/>
            <a:ext cx="1852501" cy="126285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728FFD78-3BE1-4DB1-95DC-0F7537A5364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21082" y="5170102"/>
            <a:ext cx="8283866" cy="52715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GB" sz="217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GB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59494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Rectangle 3">
            <a:extLst>
              <a:ext uri="{FF2B5EF4-FFF2-40B4-BE49-F238E27FC236}">
                <a16:creationId xmlns:a16="http://schemas.microsoft.com/office/drawing/2014/main" id="{80535AE3-168B-289B-85E7-D9746F11408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68099" y="1818751"/>
            <a:ext cx="8378825" cy="4614863"/>
          </a:xfrm>
        </p:spPr>
        <p:txBody>
          <a:bodyPr/>
          <a:lstStyle/>
          <a:p>
            <a:pPr marL="0" indent="0" eaLnBrk="1" hangingPunct="1">
              <a:spcBef>
                <a:spcPct val="100000"/>
              </a:spcBef>
              <a:buClr>
                <a:srgbClr val="53A9A7"/>
              </a:buClr>
              <a:buSzTx/>
              <a:buNone/>
            </a:pPr>
            <a:r>
              <a:rPr lang="en-GB" altLang="en-US" sz="4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Look at Performance Tables and Ofsted reports</a:t>
            </a:r>
          </a:p>
          <a:p>
            <a:pPr lvl="1" eaLnBrk="1" hangingPunct="1">
              <a:spcBef>
                <a:spcPct val="500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latest Ofsted reports are available from the Ofsted website </a:t>
            </a:r>
            <a:r>
              <a:rPr lang="en-GB" altLang="en-US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www.ofsted.gov.uk</a:t>
            </a:r>
            <a:r>
              <a:rPr lang="en-GB" altLang="en-US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 eaLnBrk="1" hangingPunct="1">
              <a:spcBef>
                <a:spcPct val="500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achievement and attainment tables are available at </a:t>
            </a:r>
            <a:r>
              <a:rPr lang="en-GB" altLang="en-US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www.gov.uk/school-performance-tables</a:t>
            </a:r>
            <a:endParaRPr lang="en-GB" altLang="en-US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292" name="Picture 6">
            <a:extLst>
              <a:ext uri="{FF2B5EF4-FFF2-40B4-BE49-F238E27FC236}">
                <a16:creationId xmlns:a16="http://schemas.microsoft.com/office/drawing/2014/main" id="{02EBDACD-A3A8-B071-0E75-545A5326B2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8" y="5062538"/>
            <a:ext cx="1189037" cy="852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3" name="Picture 5">
            <a:extLst>
              <a:ext uri="{FF2B5EF4-FFF2-40B4-BE49-F238E27FC236}">
                <a16:creationId xmlns:a16="http://schemas.microsoft.com/office/drawing/2014/main" id="{F8450D9E-410B-BA71-AA83-35CFBB34EF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5137150"/>
            <a:ext cx="1838325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FAD2CD54-02CE-E70F-43CD-9D1C6BE4B1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32680" y="404812"/>
            <a:ext cx="7313613" cy="915987"/>
          </a:xfrm>
          <a:solidFill>
            <a:schemeClr val="accent1"/>
          </a:solidFill>
          <a:ln cap="flat">
            <a:noFill/>
            <a:prstDash val="solid"/>
          </a:ln>
        </p:spPr>
        <p:txBody>
          <a:bodyPr vert="horz" wrap="square" lIns="91440" tIns="45720" rIns="91440" bIns="45720" rtlCol="0" anchor="t" anchorCtr="0" compatLnSpc="1">
            <a:noAutofit/>
          </a:bodyPr>
          <a:lstStyle/>
          <a:p>
            <a:pPr algn="ctr" defTabSz="685783"/>
            <a:r>
              <a:rPr lang="en-GB" altLang="en-US" sz="4400" b="1" kern="0" dirty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 Choosing a school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Rectangle 3">
            <a:extLst>
              <a:ext uri="{FF2B5EF4-FFF2-40B4-BE49-F238E27FC236}">
                <a16:creationId xmlns:a16="http://schemas.microsoft.com/office/drawing/2014/main" id="{E38C6FFD-716A-E0FF-0E17-A81FAF5936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0525" y="1748441"/>
            <a:ext cx="8362950" cy="3886200"/>
          </a:xfrm>
        </p:spPr>
        <p:txBody>
          <a:bodyPr/>
          <a:lstStyle/>
          <a:p>
            <a:pPr marL="0" indent="0" eaLnBrk="1" hangingPunct="1">
              <a:spcBef>
                <a:spcPct val="100000"/>
              </a:spcBef>
              <a:buClr>
                <a:srgbClr val="53A9A7"/>
              </a:buClr>
              <a:buSzTx/>
              <a:buNone/>
            </a:pPr>
            <a:r>
              <a:rPr lang="en-GB" altLang="en-US" sz="3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Look carefully at the admission criteria for each school</a:t>
            </a:r>
          </a:p>
          <a:p>
            <a:pPr lvl="1" eaLnBrk="1" hangingPunct="1">
              <a:spcBef>
                <a:spcPct val="500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2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sz="2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siblings</a:t>
            </a:r>
          </a:p>
          <a:p>
            <a:pPr lvl="1" eaLnBrk="1" hangingPunct="1">
              <a:spcBef>
                <a:spcPct val="500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2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children of staff</a:t>
            </a:r>
          </a:p>
          <a:p>
            <a:pPr lvl="1" eaLnBrk="1" hangingPunct="1">
              <a:spcBef>
                <a:spcPct val="500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2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distance</a:t>
            </a:r>
          </a:p>
        </p:txBody>
      </p:sp>
      <p:pic>
        <p:nvPicPr>
          <p:cNvPr id="14340" name="Picture 6" descr="royalty-free-check-list-clipart-illustration-437161-285x300">
            <a:extLst>
              <a:ext uri="{FF2B5EF4-FFF2-40B4-BE49-F238E27FC236}">
                <a16:creationId xmlns:a16="http://schemas.microsoft.com/office/drawing/2014/main" id="{1E383E39-1665-37D6-AE0D-40F8AC9596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99"/>
          <a:stretch>
            <a:fillRect/>
          </a:stretch>
        </p:blipFill>
        <p:spPr bwMode="auto">
          <a:xfrm>
            <a:off x="5435600" y="2924175"/>
            <a:ext cx="2714625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783E157B-6407-D713-6B52-82B81B8D12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211591"/>
            <a:ext cx="7313612" cy="915988"/>
          </a:xfrm>
          <a:solidFill>
            <a:schemeClr val="accent1"/>
          </a:solidFill>
          <a:ln cap="flat">
            <a:noFill/>
            <a:prstDash val="solid"/>
          </a:ln>
        </p:spPr>
        <p:txBody>
          <a:bodyPr vert="horz" wrap="square" lIns="91440" tIns="45720" rIns="91440" bIns="45720" rtlCol="0" anchor="t" anchorCtr="0" compatLnSpc="1">
            <a:noAutofit/>
          </a:bodyPr>
          <a:lstStyle/>
          <a:p>
            <a:pPr algn="ctr" defTabSz="685783"/>
            <a:r>
              <a:rPr lang="en-GB" altLang="en-US" sz="4400" b="1" kern="0" dirty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 Choosing a school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>
            <a:extLst>
              <a:ext uri="{FF2B5EF4-FFF2-40B4-BE49-F238E27FC236}">
                <a16:creationId xmlns:a16="http://schemas.microsoft.com/office/drawing/2014/main" id="{943A3063-01DB-5AED-91CC-DBA28E0FB3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8903" y="397311"/>
            <a:ext cx="7906196" cy="799441"/>
          </a:xfrm>
          <a:solidFill>
            <a:schemeClr val="accent1"/>
          </a:solidFill>
          <a:ln cap="flat">
            <a:noFill/>
            <a:prstDash val="solid"/>
          </a:ln>
        </p:spPr>
        <p:txBody>
          <a:bodyPr vert="horz" wrap="square" lIns="91440" tIns="45720" rIns="91440" bIns="45720" rtlCol="0" anchor="t" anchorCtr="0" compatLnSpc="1">
            <a:noAutofit/>
          </a:bodyPr>
          <a:lstStyle/>
          <a:p>
            <a:pPr algn="ctr" defTabSz="685783"/>
            <a:r>
              <a:rPr lang="en-GB" altLang="en-US" sz="2800" b="1" kern="0" dirty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Cut-off Distances</a:t>
            </a:r>
            <a:br>
              <a:rPr lang="en-GB" altLang="en-US" sz="2800" b="1" kern="0" dirty="0">
                <a:solidFill>
                  <a:srgbClr val="FFFFFF"/>
                </a:solidFill>
                <a:latin typeface="Calibri"/>
                <a:ea typeface="+mn-ea"/>
                <a:cs typeface="+mn-cs"/>
              </a:rPr>
            </a:br>
            <a:r>
              <a:rPr lang="en-GB" altLang="en-US" sz="2800" b="1" kern="0" dirty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Community Primary Schools April 2022</a:t>
            </a:r>
          </a:p>
        </p:txBody>
      </p:sp>
      <p:graphicFrame>
        <p:nvGraphicFramePr>
          <p:cNvPr id="4" name="Table Placeholder 3">
            <a:extLst>
              <a:ext uri="{FF2B5EF4-FFF2-40B4-BE49-F238E27FC236}">
                <a16:creationId xmlns:a16="http://schemas.microsoft.com/office/drawing/2014/main" id="{7A117108-5EBC-1675-66EA-D419BE8B1B58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689647088"/>
              </p:ext>
            </p:extLst>
          </p:nvPr>
        </p:nvGraphicFramePr>
        <p:xfrm>
          <a:off x="618902" y="1405372"/>
          <a:ext cx="7906195" cy="52639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16778">
                  <a:extLst>
                    <a:ext uri="{9D8B030D-6E8A-4147-A177-3AD203B41FA5}">
                      <a16:colId xmlns:a16="http://schemas.microsoft.com/office/drawing/2014/main" val="1479324238"/>
                    </a:ext>
                  </a:extLst>
                </a:gridCol>
                <a:gridCol w="791444">
                  <a:extLst>
                    <a:ext uri="{9D8B030D-6E8A-4147-A177-3AD203B41FA5}">
                      <a16:colId xmlns:a16="http://schemas.microsoft.com/office/drawing/2014/main" val="2352803312"/>
                    </a:ext>
                  </a:extLst>
                </a:gridCol>
                <a:gridCol w="972817">
                  <a:extLst>
                    <a:ext uri="{9D8B030D-6E8A-4147-A177-3AD203B41FA5}">
                      <a16:colId xmlns:a16="http://schemas.microsoft.com/office/drawing/2014/main" val="3450508026"/>
                    </a:ext>
                  </a:extLst>
                </a:gridCol>
                <a:gridCol w="2094029">
                  <a:extLst>
                    <a:ext uri="{9D8B030D-6E8A-4147-A177-3AD203B41FA5}">
                      <a16:colId xmlns:a16="http://schemas.microsoft.com/office/drawing/2014/main" val="2079289629"/>
                    </a:ext>
                  </a:extLst>
                </a:gridCol>
                <a:gridCol w="1055257">
                  <a:extLst>
                    <a:ext uri="{9D8B030D-6E8A-4147-A177-3AD203B41FA5}">
                      <a16:colId xmlns:a16="http://schemas.microsoft.com/office/drawing/2014/main" val="3039858360"/>
                    </a:ext>
                  </a:extLst>
                </a:gridCol>
                <a:gridCol w="1075870">
                  <a:extLst>
                    <a:ext uri="{9D8B030D-6E8A-4147-A177-3AD203B41FA5}">
                      <a16:colId xmlns:a16="http://schemas.microsoft.com/office/drawing/2014/main" val="1041778970"/>
                    </a:ext>
                  </a:extLst>
                </a:gridCol>
              </a:tblGrid>
              <a:tr h="6306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 dirty="0">
                          <a:effectLst/>
                        </a:rPr>
                        <a:t>Name of School                                            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 dirty="0">
                          <a:effectLst/>
                        </a:rPr>
                        <a:t>Inside priority area 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 dirty="0">
                          <a:effectLst/>
                        </a:rPr>
                        <a:t>Outside priority area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 dirty="0">
                          <a:effectLst/>
                        </a:rPr>
                        <a:t>Name of School                                            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 dirty="0">
                          <a:effectLst/>
                        </a:rPr>
                        <a:t>Inside priority area 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 dirty="0">
                          <a:effectLst/>
                        </a:rPr>
                        <a:t>Outside priority area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829483"/>
                  </a:ext>
                </a:extLst>
              </a:tr>
              <a:tr h="2574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u="none" strike="noStrike" dirty="0">
                          <a:effectLst/>
                        </a:rPr>
                        <a:t>Barnfield Primary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 dirty="0">
                          <a:effectLst/>
                        </a:rPr>
                        <a:t>All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effectLst/>
                        </a:rPr>
                        <a:t>0.236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u="none" strike="noStrike" dirty="0">
                          <a:effectLst/>
                        </a:rPr>
                        <a:t>Goldbeaters Primary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>
                          <a:effectLst/>
                        </a:rPr>
                        <a:t>0.529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>
                          <a:effectLst/>
                        </a:rPr>
                        <a:t>None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856941470"/>
                  </a:ext>
                </a:extLst>
              </a:tr>
              <a:tr h="2574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u="none" strike="noStrike" dirty="0">
                          <a:effectLst/>
                        </a:rPr>
                        <a:t>Bell Lane Primary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>
                          <a:effectLst/>
                        </a:rPr>
                        <a:t>All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>
                          <a:effectLst/>
                        </a:rPr>
                        <a:t>All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u="none" strike="noStrike">
                          <a:effectLst/>
                        </a:rPr>
                        <a:t>Holly Park Primary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 dirty="0">
                          <a:effectLst/>
                        </a:rPr>
                        <a:t>All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>
                          <a:effectLst/>
                        </a:rPr>
                        <a:t>All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39467589"/>
                  </a:ext>
                </a:extLst>
              </a:tr>
              <a:tr h="2574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u="none" strike="noStrike" dirty="0">
                          <a:effectLst/>
                        </a:rPr>
                        <a:t>Brookland Infant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 dirty="0">
                          <a:effectLst/>
                        </a:rPr>
                        <a:t>All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>
                          <a:effectLst/>
                        </a:rPr>
                        <a:t>0.643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u="none" strike="noStrike">
                          <a:effectLst/>
                        </a:rPr>
                        <a:t>Livingstone Primary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effectLst/>
                        </a:rPr>
                        <a:t>0.242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>
                          <a:effectLst/>
                        </a:rPr>
                        <a:t>None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54179381"/>
                  </a:ext>
                </a:extLst>
              </a:tr>
              <a:tr h="2574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u="none" strike="noStrike" dirty="0">
                          <a:effectLst/>
                        </a:rPr>
                        <a:t>Brunswick Park Primary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 dirty="0">
                          <a:effectLst/>
                        </a:rPr>
                        <a:t>All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effectLst/>
                        </a:rPr>
                        <a:t>0.678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u="none" strike="noStrike">
                          <a:effectLst/>
                        </a:rPr>
                        <a:t>Manorside Primary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effectLst/>
                        </a:rPr>
                        <a:t>0.243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>
                          <a:effectLst/>
                        </a:rPr>
                        <a:t>None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004368401"/>
                  </a:ext>
                </a:extLst>
              </a:tr>
              <a:tr h="2574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u="none" strike="noStrike" dirty="0">
                          <a:effectLst/>
                        </a:rPr>
                        <a:t>Chalgrove Primary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 dirty="0">
                          <a:effectLst/>
                        </a:rPr>
                        <a:t>All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 dirty="0">
                          <a:effectLst/>
                        </a:rPr>
                        <a:t>All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u="none" strike="noStrike">
                          <a:effectLst/>
                        </a:rPr>
                        <a:t>Martin Primary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 dirty="0">
                          <a:effectLst/>
                        </a:rPr>
                        <a:t>All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>
                          <a:effectLst/>
                        </a:rPr>
                        <a:t>1.581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7817464"/>
                  </a:ext>
                </a:extLst>
              </a:tr>
              <a:tr h="2574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u="none" strike="noStrike">
                          <a:effectLst/>
                        </a:rPr>
                        <a:t>Church Hill Primary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 dirty="0">
                          <a:effectLst/>
                        </a:rPr>
                        <a:t>All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 dirty="0">
                          <a:effectLst/>
                        </a:rPr>
                        <a:t>All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u="none" strike="noStrike">
                          <a:effectLst/>
                        </a:rPr>
                        <a:t>Monkfrith Primary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 dirty="0">
                          <a:effectLst/>
                        </a:rPr>
                        <a:t>All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>
                          <a:effectLst/>
                        </a:rPr>
                        <a:t>0.531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481765443"/>
                  </a:ext>
                </a:extLst>
              </a:tr>
              <a:tr h="2574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u="none" strike="noStrike">
                          <a:effectLst/>
                        </a:rPr>
                        <a:t>Colindale Primary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effectLst/>
                        </a:rPr>
                        <a:t>0.361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 dirty="0">
                          <a:effectLst/>
                        </a:rPr>
                        <a:t>None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u="none" strike="noStrike" dirty="0">
                          <a:effectLst/>
                        </a:rPr>
                        <a:t>Moss Hall Infant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>
                          <a:effectLst/>
                        </a:rPr>
                        <a:t>All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effectLst/>
                        </a:rPr>
                        <a:t>0.917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165422659"/>
                  </a:ext>
                </a:extLst>
              </a:tr>
              <a:tr h="2574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u="none" strike="noStrike">
                          <a:effectLst/>
                        </a:rPr>
                        <a:t>Coppetts Wood Primary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>
                          <a:effectLst/>
                        </a:rPr>
                        <a:t>0.383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 dirty="0">
                          <a:effectLst/>
                        </a:rPr>
                        <a:t>None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u="none" strike="noStrike">
                          <a:effectLst/>
                        </a:rPr>
                        <a:t>Northside Primary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>
                          <a:effectLst/>
                        </a:rPr>
                        <a:t>0.178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>
                          <a:effectLst/>
                        </a:rPr>
                        <a:t>None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643468919"/>
                  </a:ext>
                </a:extLst>
              </a:tr>
              <a:tr h="2574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u="none" strike="noStrike">
                          <a:effectLst/>
                        </a:rPr>
                        <a:t>Courtland Primary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>
                          <a:effectLst/>
                        </a:rPr>
                        <a:t>All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effectLst/>
                        </a:rPr>
                        <a:t>0.561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u="none" strike="noStrike" dirty="0">
                          <a:effectLst/>
                        </a:rPr>
                        <a:t>Queenswell Infant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>
                          <a:effectLst/>
                        </a:rPr>
                        <a:t>All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 dirty="0">
                          <a:effectLst/>
                        </a:rPr>
                        <a:t>All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94812513"/>
                  </a:ext>
                </a:extLst>
              </a:tr>
              <a:tr h="2574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u="none" strike="noStrike">
                          <a:effectLst/>
                        </a:rPr>
                        <a:t>Cromer Road Primary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>
                          <a:effectLst/>
                        </a:rPr>
                        <a:t>All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effectLst/>
                        </a:rPr>
                        <a:t>0.455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u="none" strike="noStrike" dirty="0">
                          <a:effectLst/>
                        </a:rPr>
                        <a:t>Sunnyfields Primary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>
                          <a:effectLst/>
                        </a:rPr>
                        <a:t>0.292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 dirty="0">
                          <a:effectLst/>
                        </a:rPr>
                        <a:t>None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924310572"/>
                  </a:ext>
                </a:extLst>
              </a:tr>
              <a:tr h="2574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u="none" strike="noStrike">
                          <a:effectLst/>
                        </a:rPr>
                        <a:t>Danegrove Primary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>
                          <a:effectLst/>
                        </a:rPr>
                        <a:t>0.866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>
                          <a:effectLst/>
                        </a:rPr>
                        <a:t>None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u="none" strike="noStrike" dirty="0">
                          <a:effectLst/>
                        </a:rPr>
                        <a:t>The Orion Primary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 dirty="0">
                          <a:effectLst/>
                        </a:rPr>
                        <a:t>All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effectLst/>
                        </a:rPr>
                        <a:t>0.584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094083653"/>
                  </a:ext>
                </a:extLst>
              </a:tr>
              <a:tr h="2574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u="none" strike="noStrike">
                          <a:effectLst/>
                        </a:rPr>
                        <a:t>Deansbrook Infant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>
                          <a:effectLst/>
                        </a:rPr>
                        <a:t>All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>
                          <a:effectLst/>
                        </a:rPr>
                        <a:t>All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u="none" strike="noStrike" dirty="0">
                          <a:effectLst/>
                        </a:rPr>
                        <a:t>Tudor Primary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>
                          <a:effectLst/>
                        </a:rPr>
                        <a:t>All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 dirty="0">
                          <a:effectLst/>
                        </a:rPr>
                        <a:t>All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760987969"/>
                  </a:ext>
                </a:extLst>
              </a:tr>
              <a:tr h="2574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u="none" strike="noStrike">
                          <a:effectLst/>
                        </a:rPr>
                        <a:t>Dollis Primary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>
                          <a:effectLst/>
                        </a:rPr>
                        <a:t>All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>
                          <a:effectLst/>
                        </a:rPr>
                        <a:t>All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u="none" strike="noStrike" dirty="0">
                          <a:effectLst/>
                        </a:rPr>
                        <a:t>Underhill Primary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 dirty="0">
                          <a:effectLst/>
                        </a:rPr>
                        <a:t>All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 dirty="0">
                          <a:effectLst/>
                        </a:rPr>
                        <a:t>All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60320132"/>
                  </a:ext>
                </a:extLst>
              </a:tr>
              <a:tr h="2574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u="none" strike="noStrike">
                          <a:effectLst/>
                        </a:rPr>
                        <a:t>Edgware Primary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>
                          <a:effectLst/>
                        </a:rPr>
                        <a:t>All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>
                          <a:effectLst/>
                        </a:rPr>
                        <a:t>All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u="none" strike="noStrike" dirty="0">
                          <a:effectLst/>
                        </a:rPr>
                        <a:t>Wessex Gardens Primary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 dirty="0">
                          <a:effectLst/>
                        </a:rPr>
                        <a:t>All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 dirty="0">
                          <a:effectLst/>
                        </a:rPr>
                        <a:t>All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71916866"/>
                  </a:ext>
                </a:extLst>
              </a:tr>
              <a:tr h="2574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u="none" strike="noStrike">
                          <a:effectLst/>
                        </a:rPr>
                        <a:t>Fairway Primary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>
                          <a:effectLst/>
                        </a:rPr>
                        <a:t>All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>
                          <a:effectLst/>
                        </a:rPr>
                        <a:t>0.99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u="none" strike="noStrike" dirty="0">
                          <a:effectLst/>
                        </a:rPr>
                        <a:t>Whitings Hill Primary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effectLst/>
                        </a:rPr>
                        <a:t>0.638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 dirty="0">
                          <a:effectLst/>
                        </a:rPr>
                        <a:t>None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182269400"/>
                  </a:ext>
                </a:extLst>
              </a:tr>
              <a:tr h="2574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u="none" strike="noStrike">
                          <a:effectLst/>
                        </a:rPr>
                        <a:t>Foulds Primary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>
                          <a:effectLst/>
                        </a:rPr>
                        <a:t>All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>
                          <a:effectLst/>
                        </a:rPr>
                        <a:t>0.238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u="none" strike="noStrike" dirty="0">
                          <a:effectLst/>
                        </a:rPr>
                        <a:t>Woodcroft Primary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 dirty="0">
                          <a:effectLst/>
                        </a:rPr>
                        <a:t>All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 dirty="0">
                          <a:effectLst/>
                        </a:rPr>
                        <a:t>All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092428110"/>
                  </a:ext>
                </a:extLst>
              </a:tr>
              <a:tr h="2574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u="none" strike="noStrike">
                          <a:effectLst/>
                        </a:rPr>
                        <a:t>Frith Manor Primary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>
                          <a:effectLst/>
                        </a:rPr>
                        <a:t>All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>
                          <a:effectLst/>
                        </a:rPr>
                        <a:t>All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u="none" strike="noStrike">
                          <a:effectLst/>
                        </a:rPr>
                        <a:t>Woodridge Primary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 dirty="0">
                          <a:effectLst/>
                        </a:rPr>
                        <a:t>All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effectLst/>
                        </a:rPr>
                        <a:t>0.565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646414379"/>
                  </a:ext>
                </a:extLst>
              </a:tr>
              <a:tr h="2574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u="none" strike="noStrike">
                          <a:effectLst/>
                        </a:rPr>
                        <a:t>Garden Suburb Infant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>
                          <a:effectLst/>
                        </a:rPr>
                        <a:t>All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u="none" strike="noStrike">
                          <a:effectLst/>
                        </a:rPr>
                        <a:t>All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u="none" strike="noStrike" dirty="0">
                          <a:effectLst/>
                        </a:rPr>
                        <a:t> 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u="none" strike="noStrike" dirty="0">
                          <a:effectLst/>
                        </a:rPr>
                        <a:t> 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u="none" strike="noStrike" dirty="0">
                          <a:effectLst/>
                        </a:rPr>
                        <a:t> 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100000">
                          <a:srgbClr val="F3D0F1"/>
                        </a:gs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45000"/>
                            <a:lumOff val="55000"/>
                          </a:schemeClr>
                        </a:gs>
                        <a:gs pos="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7056811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7" name="Rectangle 3">
            <a:extLst>
              <a:ext uri="{FF2B5EF4-FFF2-40B4-BE49-F238E27FC236}">
                <a16:creationId xmlns:a16="http://schemas.microsoft.com/office/drawing/2014/main" id="{248D7F98-4A5F-1396-7D96-63C109B0471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23950" y="1988840"/>
            <a:ext cx="7559675" cy="38862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spcBef>
                <a:spcPct val="100000"/>
              </a:spcBef>
              <a:buClr>
                <a:srgbClr val="53A9A7"/>
              </a:buClr>
              <a:buSzTx/>
              <a:buNone/>
            </a:pPr>
            <a:r>
              <a:rPr lang="en-GB" altLang="en-US" sz="3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Check the admission limit</a:t>
            </a:r>
          </a:p>
          <a:p>
            <a:pPr lvl="1" eaLnBrk="1" hangingPunct="1">
              <a:lnSpc>
                <a:spcPct val="80000"/>
              </a:lnSpc>
              <a:spcBef>
                <a:spcPct val="1050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3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sz="3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each school has a set number of places available 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3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this means some schools only have one form of entry (30 places)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3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larger schools have 3 or 4 forms of entry</a:t>
            </a:r>
          </a:p>
          <a:p>
            <a:pPr lvl="2" eaLnBrk="1" hangingPunct="1">
              <a:lnSpc>
                <a:spcPct val="80000"/>
              </a:lnSpc>
              <a:spcBef>
                <a:spcPct val="10000"/>
              </a:spcBef>
              <a:buClr>
                <a:srgbClr val="53A9A7"/>
              </a:buClr>
              <a:buFontTx/>
              <a:buChar char="•"/>
            </a:pPr>
            <a:endParaRPr lang="en-GB" altLang="en-US" b="1" dirty="0">
              <a:solidFill>
                <a:srgbClr val="53A9A7"/>
              </a:solidFill>
            </a:endParaRP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Clr>
                <a:srgbClr val="53A9A7"/>
              </a:buClr>
              <a:buFont typeface="Wingdings" panose="05000000000000000000" pitchFamily="2" charset="2"/>
              <a:buChar char="q"/>
            </a:pPr>
            <a:endParaRPr lang="en-GB" altLang="en-US" sz="2000" b="1" dirty="0">
              <a:solidFill>
                <a:srgbClr val="53A9A7"/>
              </a:solidFill>
            </a:endParaRP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Clr>
                <a:srgbClr val="53A9A7"/>
              </a:buClr>
              <a:buFont typeface="Wingdings" panose="05000000000000000000" pitchFamily="2" charset="2"/>
              <a:buChar char="q"/>
            </a:pPr>
            <a:endParaRPr lang="en-GB" altLang="en-US" sz="2000" b="1" dirty="0">
              <a:solidFill>
                <a:srgbClr val="53A9A7"/>
              </a:solidFill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C7294CB-DB18-E72C-5E4E-6923E5E841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03057" y="332656"/>
            <a:ext cx="7313612" cy="915988"/>
          </a:xfrm>
          <a:solidFill>
            <a:schemeClr val="accent1"/>
          </a:solidFill>
          <a:ln cap="flat">
            <a:noFill/>
            <a:prstDash val="solid"/>
          </a:ln>
        </p:spPr>
        <p:txBody>
          <a:bodyPr vert="horz" wrap="square" lIns="91440" tIns="45720" rIns="91440" bIns="45720" rtlCol="0" anchor="t" anchorCtr="0" compatLnSpc="1">
            <a:noAutofit/>
          </a:bodyPr>
          <a:lstStyle/>
          <a:p>
            <a:pPr algn="ctr" defTabSz="685783"/>
            <a:r>
              <a:rPr lang="en-GB" altLang="en-US" sz="4400" b="1" kern="0" dirty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 Choosing a school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36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36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36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Rectangle 3">
            <a:extLst>
              <a:ext uri="{FF2B5EF4-FFF2-40B4-BE49-F238E27FC236}">
                <a16:creationId xmlns:a16="http://schemas.microsoft.com/office/drawing/2014/main" id="{A18BA1A8-3708-2A57-7E44-56AAA7DE67F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7088" y="1556793"/>
            <a:ext cx="8064500" cy="4824958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ct val="100000"/>
              </a:spcBef>
              <a:buClr>
                <a:srgbClr val="53A9A7"/>
              </a:buClr>
              <a:buSzTx/>
              <a:buNone/>
            </a:pPr>
            <a:r>
              <a:rPr lang="en-GB" altLang="en-US" sz="2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soon can I apply?</a:t>
            </a:r>
          </a:p>
          <a:p>
            <a:pPr marL="293687" lvl="1" indent="0" eaLnBrk="1" hangingPunct="1">
              <a:lnSpc>
                <a:spcPct val="80000"/>
              </a:lnSpc>
              <a:spcBef>
                <a:spcPct val="100000"/>
              </a:spcBef>
              <a:buClr>
                <a:srgbClr val="53A9A7"/>
              </a:buClr>
              <a:buNone/>
            </a:pPr>
            <a:r>
              <a:rPr lang="en-GB" altLang="en-US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online application system opened on </a:t>
            </a:r>
            <a:r>
              <a:rPr lang="en-GB" altLang="en-US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September 2022 </a:t>
            </a:r>
          </a:p>
          <a:p>
            <a:pPr marL="293687" lvl="1" indent="0" eaLnBrk="1" hangingPunct="1">
              <a:lnSpc>
                <a:spcPct val="80000"/>
              </a:lnSpc>
              <a:spcBef>
                <a:spcPct val="100000"/>
              </a:spcBef>
              <a:buClr>
                <a:srgbClr val="53A9A7"/>
              </a:buClr>
              <a:buNone/>
            </a:pPr>
            <a:r>
              <a:rPr lang="en-GB" altLang="en-US" sz="2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 do I apply?</a:t>
            </a:r>
          </a:p>
          <a:p>
            <a:pPr marL="293687" lvl="1" indent="0" eaLnBrk="1" hangingPunct="1">
              <a:lnSpc>
                <a:spcPct val="80000"/>
              </a:lnSpc>
              <a:spcBef>
                <a:spcPct val="50000"/>
              </a:spcBef>
              <a:buClr>
                <a:srgbClr val="53A9A7"/>
              </a:buClr>
              <a:buNone/>
            </a:pPr>
            <a:r>
              <a:rPr lang="en-GB" altLang="en-US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need to apply online at </a:t>
            </a:r>
            <a:r>
              <a:rPr lang="en-GB" altLang="en-US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www.eadmissions.org.uk</a:t>
            </a:r>
            <a:r>
              <a:rPr lang="en-GB" altLang="en-US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293687" lvl="1" indent="0" eaLnBrk="1" hangingPunct="1">
              <a:lnSpc>
                <a:spcPct val="80000"/>
              </a:lnSpc>
              <a:spcBef>
                <a:spcPct val="50000"/>
              </a:spcBef>
              <a:buClr>
                <a:srgbClr val="53A9A7"/>
              </a:buClr>
              <a:buNone/>
            </a:pPr>
            <a:r>
              <a:rPr lang="en-GB" altLang="en-US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(or check your Local Authority’s website if you live outside London)</a:t>
            </a:r>
          </a:p>
          <a:p>
            <a:pPr marL="0" indent="0" eaLnBrk="1" hangingPunct="1">
              <a:lnSpc>
                <a:spcPct val="50000"/>
              </a:lnSpc>
              <a:spcBef>
                <a:spcPct val="100000"/>
              </a:spcBef>
              <a:buClr>
                <a:srgbClr val="53A9A7"/>
              </a:buClr>
              <a:buSzTx/>
              <a:buNone/>
            </a:pPr>
            <a:r>
              <a:rPr lang="en-GB" altLang="en-US" sz="2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if I don’t have a computer at home?</a:t>
            </a:r>
          </a:p>
          <a:p>
            <a:pPr marL="293687" lvl="1" indent="0" eaLnBrk="1" hangingPunct="1">
              <a:lnSpc>
                <a:spcPct val="80000"/>
              </a:lnSpc>
              <a:spcBef>
                <a:spcPct val="50000"/>
              </a:spcBef>
              <a:buClr>
                <a:srgbClr val="53A9A7"/>
              </a:buClr>
              <a:buNone/>
            </a:pPr>
            <a:r>
              <a:rPr lang="en-GB" altLang="en-US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can:</a:t>
            </a:r>
          </a:p>
          <a:p>
            <a:pPr marL="979487" lvl="2" indent="-342900" eaLnBrk="1" hangingPunct="1">
              <a:lnSpc>
                <a:spcPct val="80000"/>
              </a:lnSpc>
              <a:spcBef>
                <a:spcPct val="500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17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 your smart phone or tablet</a:t>
            </a:r>
          </a:p>
          <a:p>
            <a:pPr marL="979487" lvl="2" indent="-342900" eaLnBrk="1" hangingPunct="1">
              <a:lnSpc>
                <a:spcPct val="80000"/>
              </a:lnSpc>
              <a:spcBef>
                <a:spcPct val="500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17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 to your local library</a:t>
            </a:r>
          </a:p>
          <a:p>
            <a:pPr marL="979487" lvl="2" indent="-342900" eaLnBrk="1" hangingPunct="1">
              <a:lnSpc>
                <a:spcPct val="80000"/>
              </a:lnSpc>
              <a:spcBef>
                <a:spcPct val="500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17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 to an internet café</a:t>
            </a:r>
          </a:p>
          <a:p>
            <a:pPr marL="979487" lvl="2" indent="-342900" eaLnBrk="1" hangingPunct="1">
              <a:lnSpc>
                <a:spcPct val="80000"/>
              </a:lnSpc>
              <a:spcBef>
                <a:spcPct val="500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17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ask a friend or relative for help</a:t>
            </a:r>
            <a:endParaRPr lang="en-GB" altLang="en-US" sz="21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7">
            <a:extLst>
              <a:ext uri="{FF2B5EF4-FFF2-40B4-BE49-F238E27FC236}">
                <a16:creationId xmlns:a16="http://schemas.microsoft.com/office/drawing/2014/main" id="{D82AA00E-BF64-C6CB-559F-1C94D109EF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450" y="5408613"/>
            <a:ext cx="1346200" cy="1223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7" name="Picture 7" descr="C:\Users\Liz.Ferrie.LBBARNET\AppData\Local\Microsoft\Windows\Temporary Internet Files\Content.IE5\O8DZLGYB\Smartphone-Thumbs-Up[1].png">
            <a:extLst>
              <a:ext uri="{FF2B5EF4-FFF2-40B4-BE49-F238E27FC236}">
                <a16:creationId xmlns:a16="http://schemas.microsoft.com/office/drawing/2014/main" id="{F97F6836-FAE6-0484-B680-3A1592DE0C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1725" y="4508500"/>
            <a:ext cx="1198563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9E14FBE4-A1DC-B91F-7DB2-B2CFE0987D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6013" y="188913"/>
            <a:ext cx="7313612" cy="912812"/>
          </a:xfrm>
          <a:solidFill>
            <a:schemeClr val="accent1"/>
          </a:solidFill>
          <a:ln cap="flat">
            <a:noFill/>
            <a:prstDash val="solid"/>
          </a:ln>
        </p:spPr>
        <p:txBody>
          <a:bodyPr vert="horz" wrap="square" lIns="91440" tIns="45720" rIns="91440" bIns="45720" rtlCol="0" anchor="t" anchorCtr="0" compatLnSpc="1">
            <a:noAutofit/>
          </a:bodyPr>
          <a:lstStyle/>
          <a:p>
            <a:pPr algn="ctr" defTabSz="685783"/>
            <a:r>
              <a:rPr lang="en-GB" altLang="en-US" sz="4400" b="1" kern="0" dirty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How do I apply?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15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15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15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15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15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15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157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1157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0" name="Rectangle 4">
            <a:extLst>
              <a:ext uri="{FF2B5EF4-FFF2-40B4-BE49-F238E27FC236}">
                <a16:creationId xmlns:a16="http://schemas.microsoft.com/office/drawing/2014/main" id="{30C17E47-B524-68A2-BFCA-BBE2C2100FF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63600" y="1412776"/>
            <a:ext cx="7308850" cy="4824536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spcBef>
                <a:spcPct val="100000"/>
              </a:spcBef>
              <a:buClr>
                <a:srgbClr val="53A9A7"/>
              </a:buClr>
              <a:buSzTx/>
              <a:buNone/>
            </a:pPr>
            <a:r>
              <a:rPr lang="en-GB" altLang="en-US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many schools can I apply for?</a:t>
            </a:r>
          </a:p>
          <a:p>
            <a:pPr lvl="1" eaLnBrk="1" hangingPunct="1">
              <a:lnSpc>
                <a:spcPct val="80000"/>
              </a:lnSpc>
              <a:spcBef>
                <a:spcPct val="550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can apply for up to six schools</a:t>
            </a:r>
          </a:p>
          <a:p>
            <a:pPr lvl="1" eaLnBrk="1" hangingPunct="1">
              <a:lnSpc>
                <a:spcPct val="80000"/>
              </a:lnSpc>
              <a:spcBef>
                <a:spcPct val="1000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you should rank the schools in your order of preference</a:t>
            </a:r>
          </a:p>
          <a:p>
            <a:pPr lvl="1" eaLnBrk="1" hangingPunct="1">
              <a:lnSpc>
                <a:spcPct val="80000"/>
              </a:lnSpc>
              <a:spcBef>
                <a:spcPct val="1000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it is important to think carefully about the order as you will not be able to change it after the closing date</a:t>
            </a:r>
          </a:p>
          <a:p>
            <a:pPr marL="0" indent="0">
              <a:lnSpc>
                <a:spcPct val="80000"/>
              </a:lnSpc>
              <a:spcBef>
                <a:spcPct val="100000"/>
              </a:spcBef>
              <a:buClr>
                <a:srgbClr val="53A9A7"/>
              </a:buClr>
              <a:buSzTx/>
              <a:buNone/>
            </a:pPr>
            <a:r>
              <a:rPr lang="en-GB" altLang="en-US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 I apply to schools outside Barnet?</a:t>
            </a:r>
          </a:p>
          <a:p>
            <a:pPr lvl="1">
              <a:lnSpc>
                <a:spcPct val="80000"/>
              </a:lnSpc>
              <a:spcBef>
                <a:spcPct val="1000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yes, you must include all your chosen schools on the single application form, whether they are inside or outside the borough where you live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EF695E2-308A-CBD4-D5F8-868208B890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65125"/>
            <a:ext cx="7886700" cy="762000"/>
          </a:xfrm>
          <a:solidFill>
            <a:schemeClr val="accent1"/>
          </a:solidFill>
          <a:ln cap="flat">
            <a:noFill/>
            <a:prstDash val="solid"/>
          </a:ln>
        </p:spPr>
        <p:txBody>
          <a:bodyPr vert="horz" wrap="square" lIns="91440" tIns="45720" rIns="91440" bIns="45720" rtlCol="0" anchor="t" anchorCtr="0" compatLnSpc="1">
            <a:noAutofit/>
          </a:bodyPr>
          <a:lstStyle/>
          <a:p>
            <a:pPr algn="ctr" defTabSz="685783"/>
            <a:r>
              <a:rPr lang="en-GB" altLang="en-US" sz="4400" b="1" kern="0" dirty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 How do I apply?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18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218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18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218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218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0" name="Rectangle 4">
            <a:extLst>
              <a:ext uri="{FF2B5EF4-FFF2-40B4-BE49-F238E27FC236}">
                <a16:creationId xmlns:a16="http://schemas.microsoft.com/office/drawing/2014/main" id="{032A8F52-2857-77A2-07B5-4261DCE42A2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4550" y="1700213"/>
            <a:ext cx="7839075" cy="468153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ct val="100000"/>
              </a:spcBef>
              <a:spcAft>
                <a:spcPts val="1200"/>
              </a:spcAft>
              <a:buClr>
                <a:srgbClr val="53A9A7"/>
              </a:buClr>
              <a:buSzTx/>
              <a:buNone/>
              <a:defRPr/>
            </a:pPr>
            <a:r>
              <a:rPr lang="en-GB" altLang="en-US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Realistic Preferences</a:t>
            </a:r>
          </a:p>
          <a:p>
            <a:pPr marL="640080" lvl="1" indent="-246888"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buFont typeface="Wingdings 2"/>
              <a:buChar char=""/>
              <a:defRPr/>
            </a:pPr>
            <a:r>
              <a:rPr lang="en-GB" altLang="en-US" sz="1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you only select one school, it </a:t>
            </a:r>
            <a:r>
              <a:rPr lang="en-GB" altLang="en-US" sz="1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will not </a:t>
            </a:r>
            <a:r>
              <a:rPr lang="en-GB" altLang="en-US" sz="1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increase your chances of getting a place at the school and your child will be considered for that one school only</a:t>
            </a:r>
          </a:p>
          <a:p>
            <a:pPr marL="640080" lvl="1" indent="-246888"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buFont typeface="Wingdings 2"/>
              <a:buChar char=""/>
              <a:defRPr/>
            </a:pPr>
            <a:r>
              <a:rPr lang="en-GB" altLang="en-US" sz="1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this is unsuccessful, you may miss out on an offer which could have been made at another school and you are likely to be offered a place at the nearest school with a vacancy</a:t>
            </a:r>
          </a:p>
          <a:p>
            <a:pPr marL="640080" lvl="1" indent="-246888"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buFont typeface="Wingdings 2"/>
              <a:buChar char=""/>
              <a:defRPr/>
            </a:pPr>
            <a:r>
              <a:rPr lang="en-GB" altLang="en-US" sz="1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is important to make realistic school choices to increase your chances of securing an offer and to avoid disappointment</a:t>
            </a:r>
          </a:p>
          <a:p>
            <a:pPr marL="640080" lvl="1" indent="-246888"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buFont typeface="Wingdings 2"/>
              <a:buChar char=""/>
              <a:defRPr/>
            </a:pPr>
            <a:r>
              <a:rPr lang="en-GB" altLang="en-US" sz="1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is important to check how places were offered last year</a:t>
            </a:r>
          </a:p>
          <a:p>
            <a:pPr marL="640080" lvl="1" indent="-246888"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buFont typeface="Wingdings 2"/>
              <a:buChar char=""/>
              <a:defRPr/>
            </a:pPr>
            <a:r>
              <a:rPr lang="en-GB" altLang="en-US" sz="1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remember the cut-off distances are just a guide and will change every year……</a:t>
            </a:r>
          </a:p>
          <a:p>
            <a:pPr marL="640080" lvl="1" indent="-246888"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buFont typeface="Wingdings 2"/>
              <a:buChar char=""/>
              <a:defRPr/>
            </a:pPr>
            <a:r>
              <a:rPr lang="en-GB" altLang="en-US" sz="1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……just because you live nearer to the school than the last child offered a distance place last year, it doesn’t mean your child is guaranteed a place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68619C6-D775-D440-BCDC-6B26123F43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65125"/>
            <a:ext cx="7886700" cy="831850"/>
          </a:xfrm>
          <a:solidFill>
            <a:schemeClr val="accent1"/>
          </a:solidFill>
          <a:ln cap="flat">
            <a:noFill/>
            <a:prstDash val="solid"/>
          </a:ln>
        </p:spPr>
        <p:txBody>
          <a:bodyPr vert="horz" wrap="square" lIns="91440" tIns="45720" rIns="91440" bIns="45720" rtlCol="0" anchor="t" anchorCtr="0" compatLnSpc="1">
            <a:noAutofit/>
          </a:bodyPr>
          <a:lstStyle/>
          <a:p>
            <a:pPr algn="ctr" defTabSz="685783"/>
            <a:r>
              <a:rPr lang="en-GB" altLang="en-US" sz="4400" b="1" kern="0" dirty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 How do I apply?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Rectangle 3">
            <a:extLst>
              <a:ext uri="{FF2B5EF4-FFF2-40B4-BE49-F238E27FC236}">
                <a16:creationId xmlns:a16="http://schemas.microsoft.com/office/drawing/2014/main" id="{1950EEA5-82DF-1289-EAA0-4C21060DBA2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38225" y="1773238"/>
            <a:ext cx="7597775" cy="4608512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ct val="100000"/>
              </a:spcBef>
              <a:buClr>
                <a:srgbClr val="53A9A7"/>
              </a:buClr>
              <a:buSzTx/>
              <a:buNone/>
              <a:defRPr/>
            </a:pPr>
            <a:r>
              <a:rPr lang="en-GB" altLang="en-US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I need to fill in any other forms?</a:t>
            </a:r>
          </a:p>
          <a:p>
            <a:pPr lvl="1" eaLnBrk="1" hangingPunct="1">
              <a:lnSpc>
                <a:spcPct val="80000"/>
              </a:lnSpc>
              <a:spcBef>
                <a:spcPts val="2400"/>
              </a:spcBef>
              <a:spcAft>
                <a:spcPts val="600"/>
              </a:spcAft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GB" altLang="en-US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voluntary aided schools and some foundation schools &amp; academies will ask you to complete a Supplementary Information Form (SIF)</a:t>
            </a:r>
          </a:p>
          <a:p>
            <a:pPr lvl="1" eaLnBrk="1" hangingPunct="1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GB" altLang="en-US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SIF will ask for additional information, for example</a:t>
            </a:r>
          </a:p>
          <a:p>
            <a:pPr lvl="2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en-GB" altLang="en-US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faith schools will ask about church attendance and request a priest’s reference</a:t>
            </a:r>
          </a:p>
          <a:p>
            <a:pPr lvl="2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en-GB" altLang="en-US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Catholic schools may ask for a Certificate of Catholic Practice (CCP)</a:t>
            </a:r>
          </a:p>
          <a:p>
            <a:pPr lvl="2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en-GB" altLang="en-US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Jewish schools will also ask you to complete a Certificate of Religious Practice (CRP), which must be signed by a Rabbi</a:t>
            </a:r>
          </a:p>
          <a:p>
            <a:pPr lvl="1" eaLnBrk="1" hangingPunct="1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GB" altLang="en-US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SIFs, CCPs and CRPs must be returned to the individual schools</a:t>
            </a:r>
          </a:p>
          <a:p>
            <a:pPr marL="457200" lvl="1" indent="0" eaLnBrk="1" hangingPunct="1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Clr>
                <a:srgbClr val="53A9A7"/>
              </a:buClr>
              <a:buFont typeface="Wingdings" panose="05000000000000000000" pitchFamily="2" charset="2"/>
              <a:buNone/>
              <a:defRPr/>
            </a:pPr>
            <a:endParaRPr lang="en-GB" altLang="en-US" sz="1800" b="1" dirty="0">
              <a:solidFill>
                <a:srgbClr val="53A9A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eaLnBrk="1" hangingPunct="1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Clr>
                <a:srgbClr val="53A9A7"/>
              </a:buClr>
              <a:buFont typeface="Wingdings" panose="05000000000000000000" pitchFamily="2" charset="2"/>
              <a:buNone/>
              <a:defRPr/>
            </a:pPr>
            <a:endParaRPr lang="en-GB" altLang="en-US" sz="1800" b="1" dirty="0">
              <a:solidFill>
                <a:srgbClr val="53A9A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484" name="Picture 6" descr="forms">
            <a:extLst>
              <a:ext uri="{FF2B5EF4-FFF2-40B4-BE49-F238E27FC236}">
                <a16:creationId xmlns:a16="http://schemas.microsoft.com/office/drawing/2014/main" id="{F0925AB1-8435-84A6-F12A-FA811BDCDC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8225" y="1288256"/>
            <a:ext cx="1127125" cy="96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E15BA041-758C-4338-C95E-4D94ADD42B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65125"/>
            <a:ext cx="7886700" cy="831850"/>
          </a:xfrm>
          <a:solidFill>
            <a:schemeClr val="accent1"/>
          </a:solidFill>
          <a:ln cap="flat">
            <a:noFill/>
            <a:prstDash val="solid"/>
          </a:ln>
        </p:spPr>
        <p:txBody>
          <a:bodyPr vert="horz" wrap="square" lIns="91440" tIns="45720" rIns="91440" bIns="45720" rtlCol="0" anchor="t" anchorCtr="0" compatLnSpc="1">
            <a:noAutofit/>
          </a:bodyPr>
          <a:lstStyle/>
          <a:p>
            <a:pPr algn="ctr" defTabSz="685783"/>
            <a:r>
              <a:rPr lang="en-GB" altLang="en-US" sz="4400" b="1" kern="0" dirty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 How do I apply?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24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24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3E0D6F93-32E3-AD42-E541-518C7EEF46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903634"/>
          </a:xfrm>
        </p:spPr>
        <p:txBody>
          <a:bodyPr/>
          <a:lstStyle/>
          <a:p>
            <a:pPr algn="r" eaLnBrk="1" hangingPunct="1"/>
            <a:r>
              <a:rPr lang="en-GB" altLang="en-US" sz="3200" b="1" kern="0" dirty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How do I apply?</a:t>
            </a:r>
            <a:endParaRPr lang="en-GB" altLang="en-US" sz="3200" b="1" dirty="0">
              <a:solidFill>
                <a:srgbClr val="53A9A7"/>
              </a:solidFill>
              <a:latin typeface="Verdana" panose="020B0604030504040204" pitchFamily="34" charset="0"/>
            </a:endParaRPr>
          </a:p>
        </p:txBody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41DFB103-0C6D-1FE8-E6BF-901C3A4CB4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1470025"/>
            <a:ext cx="8280400" cy="4983163"/>
          </a:xfrm>
        </p:spPr>
        <p:txBody>
          <a:bodyPr/>
          <a:lstStyle/>
          <a:p>
            <a:pPr marL="0" indent="0" eaLnBrk="1" hangingPunct="1">
              <a:spcBef>
                <a:spcPct val="100000"/>
              </a:spcBef>
              <a:buClr>
                <a:srgbClr val="53A9A7"/>
              </a:buClr>
              <a:buSzTx/>
              <a:buNone/>
            </a:pPr>
            <a:r>
              <a:rPr lang="en-GB" altLang="en-US" sz="3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else do I need to provide?</a:t>
            </a:r>
          </a:p>
          <a:p>
            <a:pPr lvl="1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Proof of address</a:t>
            </a:r>
          </a:p>
          <a:p>
            <a:pPr lvl="2" eaLnBrk="1" hangingPunct="1">
              <a:spcBef>
                <a:spcPts val="8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n-GB" altLang="en-US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 permanent address must be used on the application form</a:t>
            </a:r>
          </a:p>
          <a:p>
            <a:pPr lvl="2" eaLnBrk="1" hangingPunct="1">
              <a:spcBef>
                <a:spcPts val="8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n-GB" altLang="en-US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you </a:t>
            </a:r>
            <a:r>
              <a:rPr lang="en-GB" altLang="en-US" sz="2000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must not </a:t>
            </a:r>
            <a:r>
              <a:rPr lang="en-GB" altLang="en-US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 a temporary address or an address of convenience, this includes a child minder’s address, a business address or the address of a relative or friend</a:t>
            </a:r>
          </a:p>
          <a:p>
            <a:pPr lvl="2" eaLnBrk="1" hangingPunct="1">
              <a:spcBef>
                <a:spcPts val="8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n-GB" altLang="en-US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if you own a property previously used as a home address and apply from another address, the second address will be treated as an address of convenience</a:t>
            </a:r>
          </a:p>
          <a:p>
            <a:pPr lvl="2" eaLnBrk="1" hangingPunct="1">
              <a:spcBef>
                <a:spcPts val="8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n-GB" altLang="en-US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if you have moved in recent months you may be asked to provide proof of the new address and proof that you have disposed of the previous address</a:t>
            </a:r>
          </a:p>
          <a:p>
            <a:pPr lvl="1" eaLnBrk="1" hangingPunct="1">
              <a:spcBef>
                <a:spcPts val="800"/>
              </a:spcBef>
              <a:buClr>
                <a:schemeClr val="accent1">
                  <a:lumMod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en-GB" altLang="en-US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copy of your child’s birth certificate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EAEB972-F79D-72E3-D9C9-7CF2D8F646F7}"/>
              </a:ext>
            </a:extLst>
          </p:cNvPr>
          <p:cNvSpPr txBox="1">
            <a:spLocks noChangeArrowheads="1"/>
          </p:cNvSpPr>
          <p:nvPr/>
        </p:nvSpPr>
        <p:spPr>
          <a:xfrm>
            <a:off x="628650" y="365125"/>
            <a:ext cx="7886700" cy="831850"/>
          </a:xfrm>
          <a:prstGeom prst="rect">
            <a:avLst/>
          </a:pr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square" lIns="91440" tIns="45720" rIns="91440" bIns="45720" rtlCol="0" anchor="t" anchorCtr="0" compatLnSpc="1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685783"/>
            <a:r>
              <a:rPr lang="en-GB" altLang="en-US" sz="4400" b="1" ker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 How do I apply?</a:t>
            </a:r>
            <a:endParaRPr lang="en-GB" altLang="en-US" sz="4400" b="1" kern="0" dirty="0">
              <a:solidFill>
                <a:srgbClr val="FFFFFF"/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2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>
            <a:extLst>
              <a:ext uri="{FF2B5EF4-FFF2-40B4-BE49-F238E27FC236}">
                <a16:creationId xmlns:a16="http://schemas.microsoft.com/office/drawing/2014/main" id="{1DBEB207-C582-639B-832E-A1ADE19D605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63600" y="1412777"/>
            <a:ext cx="7956550" cy="5256312"/>
          </a:xfrm>
        </p:spPr>
        <p:txBody>
          <a:bodyPr>
            <a:normAutofit/>
          </a:bodyPr>
          <a:lstStyle/>
          <a:p>
            <a:pPr lvl="1" eaLnBrk="1" hangingPunct="1">
              <a:spcBef>
                <a:spcPts val="800"/>
              </a:spcBef>
              <a:spcAft>
                <a:spcPts val="1200"/>
              </a:spcAft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each year a small number of parents provide a false address to get a school place</a:t>
            </a:r>
          </a:p>
          <a:p>
            <a:pPr lvl="1" eaLnBrk="1" hangingPunct="1">
              <a:spcBef>
                <a:spcPts val="800"/>
              </a:spcBef>
              <a:spcAft>
                <a:spcPts val="1200"/>
              </a:spcAft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doing so they could be depriving your child of a place</a:t>
            </a:r>
          </a:p>
          <a:p>
            <a:pPr lvl="1" eaLnBrk="1" hangingPunct="1">
              <a:spcBef>
                <a:spcPts val="800"/>
              </a:spcBef>
              <a:spcAft>
                <a:spcPts val="1200"/>
              </a:spcAft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providing false information is a criminal offence</a:t>
            </a:r>
          </a:p>
          <a:p>
            <a:pPr lvl="1" eaLnBrk="1" hangingPunct="1">
              <a:spcBef>
                <a:spcPts val="800"/>
              </a:spcBef>
              <a:spcAft>
                <a:spcPts val="1200"/>
              </a:spcAft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you know someone who intends to use a false address, you can report this in confidence to the Corporate Anti-Fraud Team</a:t>
            </a:r>
          </a:p>
          <a:p>
            <a:pPr lvl="1" eaLnBrk="1" hangingPunct="1">
              <a:spcBef>
                <a:spcPts val="800"/>
              </a:spcBef>
              <a:spcAft>
                <a:spcPts val="1200"/>
              </a:spcAft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report it online at </a:t>
            </a:r>
            <a:r>
              <a:rPr lang="en-GB" altLang="en-US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www.barnet.gov.uk/anti-fraud</a:t>
            </a:r>
            <a:endParaRPr lang="en-GB" altLang="en-US" sz="24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ts val="800"/>
              </a:spcBef>
              <a:spcAft>
                <a:spcPts val="1200"/>
              </a:spcAft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call the fraud hotline on 020 8359 2007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1E9CD89-23F1-528D-B203-E3BB9CA2C1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65125"/>
            <a:ext cx="7886700" cy="831627"/>
          </a:xfrm>
          <a:solidFill>
            <a:schemeClr val="accent1"/>
          </a:solidFill>
          <a:ln cap="flat">
            <a:noFill/>
            <a:prstDash val="solid"/>
          </a:ln>
        </p:spPr>
        <p:txBody>
          <a:bodyPr vert="horz" wrap="square" lIns="91440" tIns="45720" rIns="91440" bIns="45720" rtlCol="0" anchor="t" anchorCtr="0" compatLnSpc="1">
            <a:noAutofit/>
          </a:bodyPr>
          <a:lstStyle/>
          <a:p>
            <a:pPr algn="ctr" defTabSz="685783"/>
            <a:r>
              <a:rPr lang="en-GB" altLang="en-US" sz="4400" b="1" kern="0" dirty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 Fraudulent address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2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DC061038-5551-DBE7-9626-358BFBE9E6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433129"/>
            <a:ext cx="7886700" cy="907640"/>
          </a:xfrm>
          <a:solidFill>
            <a:schemeClr val="accent1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ctr" defTabSz="685783"/>
            <a:r>
              <a:rPr lang="en-GB" altLang="en-US" sz="4400" b="1" kern="0" dirty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 Choosing a school</a:t>
            </a:r>
          </a:p>
        </p:txBody>
      </p:sp>
      <p:grpSp>
        <p:nvGrpSpPr>
          <p:cNvPr id="5123" name="Group 6">
            <a:extLst>
              <a:ext uri="{FF2B5EF4-FFF2-40B4-BE49-F238E27FC236}">
                <a16:creationId xmlns:a16="http://schemas.microsoft.com/office/drawing/2014/main" id="{A4EBCBEE-542B-6C38-AFFC-14F9C139C525}"/>
              </a:ext>
            </a:extLst>
          </p:cNvPr>
          <p:cNvGrpSpPr>
            <a:grpSpLocks/>
          </p:cNvGrpSpPr>
          <p:nvPr/>
        </p:nvGrpSpPr>
        <p:grpSpPr bwMode="auto">
          <a:xfrm>
            <a:off x="992188" y="1989138"/>
            <a:ext cx="7251700" cy="4679950"/>
            <a:chOff x="323850" y="815975"/>
            <a:chExt cx="8351838" cy="5335588"/>
          </a:xfrm>
        </p:grpSpPr>
        <p:pic>
          <p:nvPicPr>
            <p:cNvPr id="5124" name="Picture 5" descr="college%20cartoon">
              <a:extLst>
                <a:ext uri="{FF2B5EF4-FFF2-40B4-BE49-F238E27FC236}">
                  <a16:creationId xmlns:a16="http://schemas.microsoft.com/office/drawing/2014/main" id="{9F0C0B0E-D4E7-B4D5-FDB2-4479AB72CC9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850" y="815975"/>
              <a:ext cx="8351838" cy="5335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25" name="Text Box 6">
              <a:extLst>
                <a:ext uri="{FF2B5EF4-FFF2-40B4-BE49-F238E27FC236}">
                  <a16:creationId xmlns:a16="http://schemas.microsoft.com/office/drawing/2014/main" id="{2FE01B5E-3193-D5C2-9B72-C54D3C065F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47813" y="1341438"/>
              <a:ext cx="1079500" cy="10842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¡"/>
                <a:defRPr sz="29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5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¡"/>
                <a:defRPr sz="22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19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anose="05000000000000000000" pitchFamily="2" charset="2"/>
                <a:buChar char="¡"/>
                <a:defRPr sz="19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100" b="1">
                  <a:latin typeface="Arial" panose="020B0604020202020204" pitchFamily="34" charset="0"/>
                </a:rPr>
                <a:t>Have you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100" b="1">
                  <a:latin typeface="Arial" panose="020B0604020202020204" pitchFamily="34" charset="0"/>
                </a:rPr>
                <a:t>started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100" b="1">
                  <a:latin typeface="Arial" panose="020B0604020202020204" pitchFamily="34" charset="0"/>
                </a:rPr>
                <a:t>looking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100" b="1">
                  <a:latin typeface="Arial" panose="020B0604020202020204" pitchFamily="34" charset="0"/>
                </a:rPr>
                <a:t>at schools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100" b="1">
                  <a:latin typeface="Arial" panose="020B0604020202020204" pitchFamily="34" charset="0"/>
                </a:rPr>
                <a:t>yet?</a:t>
              </a:r>
              <a:endParaRPr lang="en-US" altLang="en-US" sz="1100" b="1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3" name="Rectangle 3">
            <a:extLst>
              <a:ext uri="{FF2B5EF4-FFF2-40B4-BE49-F238E27FC236}">
                <a16:creationId xmlns:a16="http://schemas.microsoft.com/office/drawing/2014/main" id="{7589998F-1C90-F9FA-10E8-39B56AA4563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63600" y="2060575"/>
            <a:ext cx="6588125" cy="3886200"/>
          </a:xfrm>
        </p:spPr>
        <p:txBody>
          <a:bodyPr/>
          <a:lstStyle/>
          <a:p>
            <a:pPr marL="0" indent="0" eaLnBrk="1" hangingPunct="1">
              <a:spcBef>
                <a:spcPct val="100000"/>
              </a:spcBef>
              <a:buClr>
                <a:srgbClr val="53A9A7"/>
              </a:buClr>
              <a:buSzTx/>
              <a:buNone/>
            </a:pPr>
            <a:r>
              <a:rPr lang="en-GB" altLang="en-US" sz="3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is the closing date?</a:t>
            </a:r>
          </a:p>
          <a:p>
            <a:pPr lvl="1" eaLnBrk="1" hangingPunct="1">
              <a:lnSpc>
                <a:spcPct val="150000"/>
              </a:lnSpc>
              <a:spcBef>
                <a:spcPct val="550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15 January 2023</a:t>
            </a:r>
          </a:p>
          <a:p>
            <a:pPr lvl="1" eaLnBrk="1" hangingPunct="1">
              <a:spcBef>
                <a:spcPct val="1000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online system will close at 12 midnight on 15 January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3538B0D-C018-154F-CCE4-B36E011B1D46}"/>
              </a:ext>
            </a:extLst>
          </p:cNvPr>
          <p:cNvGrpSpPr>
            <a:grpSpLocks/>
          </p:cNvGrpSpPr>
          <p:nvPr/>
        </p:nvGrpSpPr>
        <p:grpSpPr bwMode="auto">
          <a:xfrm>
            <a:off x="5508104" y="4075113"/>
            <a:ext cx="2305050" cy="1871662"/>
            <a:chOff x="6588125" y="4437063"/>
            <a:chExt cx="2305050" cy="1871662"/>
          </a:xfrm>
        </p:grpSpPr>
        <p:pic>
          <p:nvPicPr>
            <p:cNvPr id="23557" name="Picture 4" descr="C:\Users\Liz.Ferrie.LBBARNET\AppData\Local\Microsoft\Windows\Temporary Internet Files\Content.IE5\I9361JG2\calendar-icon[1].png">
              <a:extLst>
                <a:ext uri="{FF2B5EF4-FFF2-40B4-BE49-F238E27FC236}">
                  <a16:creationId xmlns:a16="http://schemas.microsoft.com/office/drawing/2014/main" id="{10CB15C9-CFEA-CE67-6390-3C77796C8A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88125" y="4437063"/>
              <a:ext cx="1871663" cy="1871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7B959928-8DAB-47D1-097C-053217A5FC3F}"/>
                </a:ext>
              </a:extLst>
            </p:cNvPr>
            <p:cNvCxnSpPr/>
            <p:nvPr/>
          </p:nvCxnSpPr>
          <p:spPr>
            <a:xfrm flipH="1">
              <a:off x="7812088" y="4797425"/>
              <a:ext cx="1081087" cy="71913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B199A30D-8963-EE27-0B04-82EB4E989A06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719138"/>
          </a:xfrm>
          <a:prstGeom prst="rect">
            <a:avLst/>
          </a:pr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square" lIns="91440" tIns="45720" rIns="91440" bIns="45720" rtlCol="0" anchor="t" anchorCtr="0" compatLnSpc="1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685783"/>
            <a:r>
              <a:rPr lang="en-GB" altLang="en-US" sz="4400" b="1" ker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 How do I apply?</a:t>
            </a:r>
            <a:endParaRPr lang="en-GB" altLang="en-US" sz="4400" b="1" kern="0" dirty="0">
              <a:solidFill>
                <a:srgbClr val="FFFFFF"/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3" name="Rectangle 3">
            <a:extLst>
              <a:ext uri="{FF2B5EF4-FFF2-40B4-BE49-F238E27FC236}">
                <a16:creationId xmlns:a16="http://schemas.microsoft.com/office/drawing/2014/main" id="{066D3932-58D0-304E-5BDE-D407382E1B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1340769"/>
            <a:ext cx="8420100" cy="5315620"/>
          </a:xfrm>
        </p:spPr>
        <p:txBody>
          <a:bodyPr/>
          <a:lstStyle/>
          <a:p>
            <a:pPr marL="0" indent="0" eaLnBrk="1" hangingPunct="1">
              <a:spcBef>
                <a:spcPct val="100000"/>
              </a:spcBef>
              <a:buClr>
                <a:srgbClr val="53A9A7"/>
              </a:buClr>
              <a:buSzTx/>
              <a:buNone/>
            </a:pPr>
            <a:r>
              <a:rPr lang="en-GB" altLang="en-US" sz="3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happens if I miss the closing date?</a:t>
            </a:r>
          </a:p>
          <a:p>
            <a:pPr lvl="2" eaLnBrk="1" hangingPunct="1">
              <a:spcBef>
                <a:spcPts val="1800"/>
              </a:spcBef>
              <a:spcAft>
                <a:spcPts val="600"/>
              </a:spcAft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 application will be given lower priority than on-time applications</a:t>
            </a:r>
          </a:p>
          <a:p>
            <a:pPr lvl="2" eaLnBrk="1" hangingPunct="1">
              <a:spcBef>
                <a:spcPts val="600"/>
              </a:spcBef>
              <a:spcAft>
                <a:spcPts val="600"/>
              </a:spcAft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previous years some children did not get a place at their older sibling’s school because their applications were late</a:t>
            </a:r>
          </a:p>
          <a:p>
            <a:pPr lvl="2" eaLnBrk="1" hangingPunct="1">
              <a:spcBef>
                <a:spcPts val="600"/>
              </a:spcBef>
              <a:spcAft>
                <a:spcPts val="600"/>
              </a:spcAft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 late applications may be treated as ‘on-time’ if there is an exceptional reason (for example illness or you have just moved into the borough)</a:t>
            </a:r>
          </a:p>
          <a:p>
            <a:pPr lvl="2" eaLnBrk="1" hangingPunct="1">
              <a:spcBef>
                <a:spcPts val="600"/>
              </a:spcBef>
              <a:spcAft>
                <a:spcPts val="600"/>
              </a:spcAft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must let the Admissions Team know your reason by      </a:t>
            </a:r>
            <a:r>
              <a:rPr lang="en-GB" altLang="en-US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 February 2023</a:t>
            </a:r>
          </a:p>
          <a:p>
            <a:pPr marL="457200" lvl="1" indent="0" eaLnBrk="1" hangingPunct="1">
              <a:spcBef>
                <a:spcPts val="600"/>
              </a:spcBef>
              <a:spcAft>
                <a:spcPts val="600"/>
              </a:spcAft>
              <a:buClr>
                <a:srgbClr val="53A9A7"/>
              </a:buClr>
              <a:buFont typeface="Wingdings" panose="05000000000000000000" pitchFamily="2" charset="2"/>
              <a:buNone/>
            </a:pPr>
            <a:endParaRPr lang="en-GB" altLang="en-US" sz="2400" b="1" dirty="0">
              <a:solidFill>
                <a:srgbClr val="53A9A7"/>
              </a:solidFill>
            </a:endParaRPr>
          </a:p>
        </p:txBody>
      </p:sp>
      <p:pic>
        <p:nvPicPr>
          <p:cNvPr id="24579" name="Picture 2" descr="C:\Users\Liz.Ferrie.LBBARNET\AppData\Local\Microsoft\Windows\Temporary Internet Files\Content.IE5\7ZTG2UZ6\being-on-time1[1].gif">
            <a:extLst>
              <a:ext uri="{FF2B5EF4-FFF2-40B4-BE49-F238E27FC236}">
                <a16:creationId xmlns:a16="http://schemas.microsoft.com/office/drawing/2014/main" id="{BFE66D73-6079-9684-8E6E-9D83AB7583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517231"/>
            <a:ext cx="1152128" cy="838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EE82EEEF-EE8A-775A-C519-505D5BB19D54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628650" y="365125"/>
            <a:ext cx="7886700" cy="831850"/>
          </a:xfrm>
          <a:prstGeom prst="rect">
            <a:avLst/>
          </a:pr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square" lIns="91440" tIns="45720" rIns="91440" bIns="45720" rtlCol="0" anchor="t" anchorCtr="0" compatLnSpc="1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685783"/>
            <a:r>
              <a:rPr lang="en-GB" altLang="en-US" sz="4400" b="1" ker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 How do I apply?</a:t>
            </a:r>
            <a:endParaRPr lang="en-GB" altLang="en-US" sz="4400" b="1" kern="0" dirty="0">
              <a:solidFill>
                <a:srgbClr val="FFFFFF"/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655FC71F-6E67-14B6-A46B-AA7DF9360D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914399"/>
          </a:xfrm>
        </p:spPr>
        <p:txBody>
          <a:bodyPr/>
          <a:lstStyle/>
          <a:p>
            <a:pPr eaLnBrk="1" hangingPunct="1"/>
            <a:r>
              <a:rPr lang="en-GB" altLang="en-US" sz="4400" b="1" dirty="0">
                <a:solidFill>
                  <a:srgbClr val="53A9A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happens next?</a:t>
            </a:r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78D4928E-DD3F-F208-E725-925441C2D9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58888" y="1844675"/>
            <a:ext cx="7345362" cy="4114800"/>
          </a:xfrm>
        </p:spPr>
        <p:txBody>
          <a:bodyPr/>
          <a:lstStyle/>
          <a:p>
            <a:pPr marL="0" indent="0" eaLnBrk="1" hangingPunct="1">
              <a:spcBef>
                <a:spcPct val="100000"/>
              </a:spcBef>
              <a:buClr>
                <a:srgbClr val="53A9A7"/>
              </a:buClr>
              <a:buSzTx/>
              <a:buNone/>
            </a:pPr>
            <a:r>
              <a:rPr lang="en-GB" altLang="en-US" sz="3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Co-ordinated admissions</a:t>
            </a:r>
          </a:p>
          <a:p>
            <a:pPr lvl="1" eaLnBrk="1" hangingPunct="1">
              <a:spcBef>
                <a:spcPct val="1000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admissions process is co-ordinated by all 33 London boroughs, neighbouring boroughs and other home counties</a:t>
            </a:r>
          </a:p>
          <a:p>
            <a:pPr lvl="1" eaLnBrk="1" hangingPunct="1">
              <a:spcBef>
                <a:spcPct val="1000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application lists are exchanged</a:t>
            </a:r>
          </a:p>
          <a:p>
            <a:pPr lvl="1" eaLnBrk="1" hangingPunct="1">
              <a:spcBef>
                <a:spcPct val="1000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offer lists are drawn up</a:t>
            </a:r>
          </a:p>
          <a:p>
            <a:pPr lvl="1" eaLnBrk="1" hangingPunct="1">
              <a:spcBef>
                <a:spcPct val="1000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offer lists are exchanged</a:t>
            </a:r>
          </a:p>
        </p:txBody>
      </p:sp>
      <p:pic>
        <p:nvPicPr>
          <p:cNvPr id="4" name="Picture 6" descr="Figure 2. Map of London boroughs showing the course of the River Lea in London.">
            <a:extLst>
              <a:ext uri="{FF2B5EF4-FFF2-40B4-BE49-F238E27FC236}">
                <a16:creationId xmlns:a16="http://schemas.microsoft.com/office/drawing/2014/main" id="{B9910AEA-EEE7-6729-8BC0-2620D321C0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717032"/>
            <a:ext cx="2435225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165C52AB-42F4-09C6-0844-245BF1F537E3}"/>
              </a:ext>
            </a:extLst>
          </p:cNvPr>
          <p:cNvSpPr txBox="1">
            <a:spLocks noChangeArrowheads="1"/>
          </p:cNvSpPr>
          <p:nvPr/>
        </p:nvSpPr>
        <p:spPr>
          <a:xfrm>
            <a:off x="628650" y="365125"/>
            <a:ext cx="7886700" cy="831850"/>
          </a:xfrm>
          <a:prstGeom prst="rect">
            <a:avLst/>
          </a:pr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square" lIns="91440" tIns="45720" rIns="91440" bIns="45720" rtlCol="0" anchor="t" anchorCtr="0" compatLnSpc="1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685783"/>
            <a:r>
              <a:rPr lang="en-GB" altLang="en-US" sz="4400" b="1" kern="0" dirty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 What happens next?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F1AA6D36-B896-55C4-18BA-891768B9DD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975642"/>
          </a:xfrm>
        </p:spPr>
        <p:txBody>
          <a:bodyPr/>
          <a:lstStyle/>
          <a:p>
            <a:pPr algn="r" eaLnBrk="1" hangingPunct="1"/>
            <a:r>
              <a:rPr lang="en-GB" altLang="en-US" sz="3200" b="1" dirty="0">
                <a:solidFill>
                  <a:srgbClr val="53A9A7"/>
                </a:solidFill>
                <a:latin typeface="Verdana" panose="020B0604030504040204" pitchFamily="34" charset="0"/>
              </a:rPr>
              <a:t>What happens next?</a:t>
            </a:r>
          </a:p>
        </p:txBody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35E8B57E-0A0D-8AF1-8FB8-C1855E67C81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7584" y="1556792"/>
            <a:ext cx="8029575" cy="4640262"/>
          </a:xfrm>
        </p:spPr>
        <p:txBody>
          <a:bodyPr/>
          <a:lstStyle/>
          <a:p>
            <a:pPr marL="0" indent="0" eaLnBrk="1" hangingPunct="1">
              <a:spcBef>
                <a:spcPct val="100000"/>
              </a:spcBef>
              <a:buClr>
                <a:srgbClr val="53A9A7"/>
              </a:buClr>
              <a:buSzTx/>
              <a:buNone/>
            </a:pPr>
            <a:r>
              <a:rPr lang="en-GB" altLang="en-US" sz="3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will places be allocated?</a:t>
            </a:r>
          </a:p>
          <a:p>
            <a:pPr lvl="1" eaLnBrk="1" hangingPunct="1">
              <a:spcBef>
                <a:spcPct val="550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the school is over-subscribed, the published oversubscription criteria will be applied to decide who can be offered a place </a:t>
            </a:r>
          </a:p>
          <a:p>
            <a:pPr lvl="1" eaLnBrk="1" hangingPunct="1">
              <a:spcBef>
                <a:spcPct val="1000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each school listed on the application form will be considered against the individual school’s oversubscription criteria </a:t>
            </a:r>
          </a:p>
          <a:p>
            <a:pPr lvl="1" eaLnBrk="1" hangingPunct="1">
              <a:spcBef>
                <a:spcPct val="1000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your order of school preference is </a:t>
            </a:r>
            <a:r>
              <a:rPr lang="en-GB" altLang="en-US" sz="2400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passed to the individual schools.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838E41B-9394-A72A-A764-9180921153D2}"/>
              </a:ext>
            </a:extLst>
          </p:cNvPr>
          <p:cNvSpPr txBox="1">
            <a:spLocks noChangeArrowheads="1"/>
          </p:cNvSpPr>
          <p:nvPr/>
        </p:nvSpPr>
        <p:spPr>
          <a:xfrm>
            <a:off x="628650" y="365125"/>
            <a:ext cx="7886700" cy="831850"/>
          </a:xfrm>
          <a:prstGeom prst="rect">
            <a:avLst/>
          </a:pr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square" lIns="91440" tIns="45720" rIns="91440" bIns="45720" rtlCol="0" anchor="t" anchorCtr="0" compatLnSpc="1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685783"/>
            <a:r>
              <a:rPr lang="en-GB" altLang="en-US" sz="4400" b="1" kern="0" dirty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What happens next?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3">
            <a:extLst>
              <a:ext uri="{FF2B5EF4-FFF2-40B4-BE49-F238E27FC236}">
                <a16:creationId xmlns:a16="http://schemas.microsoft.com/office/drawing/2014/main" id="{EA914D28-3625-9AB5-4155-207638078A3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Bef>
                <a:spcPct val="100000"/>
              </a:spcBef>
              <a:buClr>
                <a:srgbClr val="53A9A7"/>
              </a:buClr>
              <a:buSzTx/>
              <a:buNone/>
            </a:pPr>
            <a:r>
              <a:rPr lang="en-GB" altLang="en-US" sz="2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Will I be offered more than one school place?</a:t>
            </a:r>
          </a:p>
          <a:p>
            <a:pPr lvl="1" eaLnBrk="1" hangingPunct="1">
              <a:spcBef>
                <a:spcPct val="1000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 the applicant qualifies for a place at more than one school, a place will be offered at the school that was ranked as the higher preference on the application form</a:t>
            </a:r>
          </a:p>
          <a:p>
            <a:pPr lvl="1" eaLnBrk="1" hangingPunct="1">
              <a:spcBef>
                <a:spcPct val="1000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any lower preferences will be withdrawn and offered to other children</a:t>
            </a:r>
          </a:p>
          <a:p>
            <a:pPr lvl="1" eaLnBrk="1" hangingPunct="1">
              <a:spcBef>
                <a:spcPct val="1000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child will be offered more than one school.</a:t>
            </a:r>
          </a:p>
          <a:p>
            <a:pPr lvl="1" eaLnBrk="1" hangingPunct="1">
              <a:spcBef>
                <a:spcPct val="100000"/>
              </a:spcBef>
            </a:pPr>
            <a:endParaRPr lang="en-GB" altLang="en-US" sz="2000" b="1" dirty="0">
              <a:solidFill>
                <a:schemeClr val="bg2"/>
              </a:solidFill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AC9C1A8-1FB7-661E-D67F-9A7659F71E5F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628650" y="365125"/>
            <a:ext cx="7886700" cy="759619"/>
          </a:xfrm>
          <a:prstGeom prst="rect">
            <a:avLst/>
          </a:pr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square" lIns="91440" tIns="45720" rIns="91440" bIns="45720" rtlCol="0" anchor="t" anchorCtr="0" compatLnSpc="1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685783"/>
            <a:r>
              <a:rPr lang="en-GB" altLang="en-US" sz="4400" b="1" kern="0" dirty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Offers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Rectangle 3">
            <a:extLst>
              <a:ext uri="{FF2B5EF4-FFF2-40B4-BE49-F238E27FC236}">
                <a16:creationId xmlns:a16="http://schemas.microsoft.com/office/drawing/2014/main" id="{E0768FE6-F1F1-F1E1-F9CF-C0040812BF3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1916113"/>
            <a:ext cx="8029575" cy="4175125"/>
          </a:xfrm>
        </p:spPr>
        <p:txBody>
          <a:bodyPr/>
          <a:lstStyle/>
          <a:p>
            <a:pPr marL="0" indent="0" eaLnBrk="1" hangingPunct="1">
              <a:spcBef>
                <a:spcPct val="100000"/>
              </a:spcBef>
              <a:buClr>
                <a:srgbClr val="53A9A7"/>
              </a:buClr>
              <a:buSzTx/>
              <a:buNone/>
            </a:pPr>
            <a:r>
              <a:rPr lang="en-GB" altLang="en-US" sz="3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will I hear?</a:t>
            </a:r>
          </a:p>
          <a:p>
            <a:pPr lvl="1" eaLnBrk="1" hangingPunct="1">
              <a:lnSpc>
                <a:spcPct val="150000"/>
              </a:lnSpc>
              <a:spcBef>
                <a:spcPct val="550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2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National Offer Day is </a:t>
            </a:r>
            <a:r>
              <a:rPr lang="en-GB" altLang="en-US" sz="2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Monday 17 April 2023</a:t>
            </a:r>
          </a:p>
          <a:p>
            <a:pPr lvl="1" eaLnBrk="1" hangingPunct="1">
              <a:spcBef>
                <a:spcPct val="550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2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emails will be sent to all applicants in the evening of  17 April</a:t>
            </a:r>
          </a:p>
          <a:p>
            <a:pPr lvl="1" eaLnBrk="1" hangingPunct="1">
              <a:spcBef>
                <a:spcPct val="550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2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applicants who are not offered their first choice can log in to their eAdmissions account for further information</a:t>
            </a:r>
          </a:p>
          <a:p>
            <a:pPr lvl="1" eaLnBrk="1" hangingPunct="1">
              <a:spcBef>
                <a:spcPct val="55000"/>
              </a:spcBef>
              <a:buClr>
                <a:srgbClr val="53A9A7"/>
              </a:buClr>
              <a:buFont typeface="Wingdings" panose="05000000000000000000" pitchFamily="2" charset="2"/>
              <a:buChar char="q"/>
            </a:pPr>
            <a:endParaRPr lang="en-GB" altLang="en-US" b="1" dirty="0">
              <a:solidFill>
                <a:srgbClr val="53A9A7"/>
              </a:solidFill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6180CFA-04B2-ACF3-9A3D-759898C31005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628650" y="365125"/>
            <a:ext cx="7886700" cy="831850"/>
          </a:xfrm>
          <a:prstGeom prst="rect">
            <a:avLst/>
          </a:pr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square" lIns="91440" tIns="45720" rIns="91440" bIns="45720" rtlCol="0" anchor="t" anchorCtr="0" compatLnSpc="1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685783"/>
            <a:r>
              <a:rPr lang="en-GB" altLang="en-US" sz="4400" b="1" kern="0" dirty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 Offers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Rectangle 3">
            <a:extLst>
              <a:ext uri="{FF2B5EF4-FFF2-40B4-BE49-F238E27FC236}">
                <a16:creationId xmlns:a16="http://schemas.microsoft.com/office/drawing/2014/main" id="{79268C49-7A42-FCEB-A71A-998932B339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472" y="1268760"/>
            <a:ext cx="8137525" cy="4752528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300000"/>
              </a:lnSpc>
              <a:spcBef>
                <a:spcPct val="100000"/>
              </a:spcBef>
              <a:buClr>
                <a:srgbClr val="53A9A7"/>
              </a:buClr>
              <a:buSzTx/>
              <a:buNone/>
            </a:pPr>
            <a:r>
              <a:rPr lang="en-GB" altLang="en-US" sz="3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Accepting offers</a:t>
            </a:r>
          </a:p>
          <a:p>
            <a:pPr lvl="1" eaLnBrk="1" hangingPunct="1">
              <a:spcBef>
                <a:spcPct val="550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3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click on the ‘Reply’ button at the bottom of the offer email notification and log into your eAdmissions account and submit your response</a:t>
            </a:r>
          </a:p>
          <a:p>
            <a:pPr lvl="1" eaLnBrk="1" hangingPunct="1">
              <a:lnSpc>
                <a:spcPct val="150000"/>
              </a:lnSpc>
              <a:spcBef>
                <a:spcPct val="550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3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places must be accepted by </a:t>
            </a:r>
            <a:r>
              <a:rPr lang="en-GB" altLang="en-US" sz="3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May 2023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3ABAD42-0941-4FE6-2DE8-D772268FA1FE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628650" y="365125"/>
            <a:ext cx="7886700" cy="687388"/>
          </a:xfrm>
          <a:prstGeom prst="rect">
            <a:avLst/>
          </a:pr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square" lIns="91440" tIns="45720" rIns="91440" bIns="45720" rtlCol="0" anchor="t" anchorCtr="0" compatLnSpc="1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685783"/>
            <a:r>
              <a:rPr lang="en-GB" altLang="en-US" sz="4400" b="1" kern="0" dirty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 Offers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7" name="Rectangle 3">
            <a:extLst>
              <a:ext uri="{FF2B5EF4-FFF2-40B4-BE49-F238E27FC236}">
                <a16:creationId xmlns:a16="http://schemas.microsoft.com/office/drawing/2014/main" id="{8E26A7B3-D6BC-9E2F-5609-81DA7AB7E49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2963" y="1989138"/>
            <a:ext cx="8280400" cy="3886200"/>
          </a:xfrm>
        </p:spPr>
        <p:txBody>
          <a:bodyPr/>
          <a:lstStyle/>
          <a:p>
            <a:pPr marL="0" indent="0" eaLnBrk="1" hangingPunct="1">
              <a:spcBef>
                <a:spcPct val="100000"/>
              </a:spcBef>
              <a:buClr>
                <a:srgbClr val="53A9A7"/>
              </a:buClr>
              <a:buSzTx/>
              <a:buNone/>
            </a:pPr>
            <a:r>
              <a:rPr lang="en-GB" altLang="en-US" sz="3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happens if I don’t get any of my preference schools?</a:t>
            </a:r>
          </a:p>
          <a:p>
            <a:pPr lvl="1" eaLnBrk="1" hangingPunct="1">
              <a:spcBef>
                <a:spcPct val="550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 possible your child will be allocated an alternative school</a:t>
            </a:r>
          </a:p>
          <a:p>
            <a:pPr lvl="1" eaLnBrk="1" hangingPunct="1">
              <a:spcBef>
                <a:spcPct val="550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will normally be the nearest school with a vacancy</a:t>
            </a:r>
          </a:p>
          <a:p>
            <a:pPr lvl="1" eaLnBrk="1" hangingPunct="1">
              <a:spcBef>
                <a:spcPct val="550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remain on the waiting lists</a:t>
            </a:r>
          </a:p>
          <a:p>
            <a:pPr lvl="1" eaLnBrk="1" hangingPunct="1">
              <a:spcBef>
                <a:spcPct val="550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appeal for a place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92FB8A8-4CC7-E0F6-6A6F-85ECEABA8C20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628650" y="365125"/>
            <a:ext cx="7886700" cy="903635"/>
          </a:xfrm>
          <a:prstGeom prst="rect">
            <a:avLst/>
          </a:pr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square" lIns="91440" tIns="45720" rIns="91440" bIns="45720" rtlCol="0" anchor="t" anchorCtr="0" compatLnSpc="1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685783"/>
            <a:r>
              <a:rPr lang="en-GB" altLang="en-US" sz="4400" b="1" kern="0" dirty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 No offer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5208D811-CBA1-6742-63BF-B495BD333F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87450" y="333375"/>
            <a:ext cx="7313613" cy="1143000"/>
          </a:xfrm>
        </p:spPr>
        <p:txBody>
          <a:bodyPr/>
          <a:lstStyle/>
          <a:p>
            <a:pPr eaLnBrk="1" hangingPunct="1"/>
            <a:r>
              <a:rPr lang="en-GB" altLang="en-US" sz="4400" b="1" dirty="0">
                <a:solidFill>
                  <a:srgbClr val="53A9A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Appeals</a:t>
            </a:r>
          </a:p>
        </p:txBody>
      </p:sp>
      <p:sp>
        <p:nvSpPr>
          <p:cNvPr id="135171" name="Rectangle 3">
            <a:extLst>
              <a:ext uri="{FF2B5EF4-FFF2-40B4-BE49-F238E27FC236}">
                <a16:creationId xmlns:a16="http://schemas.microsoft.com/office/drawing/2014/main" id="{2839EB7E-F8DD-E766-0F7F-2D2F4DC6C91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91368" y="1508125"/>
            <a:ext cx="7561263" cy="4032447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spcBef>
                <a:spcPct val="100000"/>
              </a:spcBef>
              <a:buClr>
                <a:schemeClr val="tx2">
                  <a:lumMod val="75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en-GB" altLang="en-US" sz="3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every parent has the right of appeal</a:t>
            </a:r>
          </a:p>
          <a:p>
            <a:pPr eaLnBrk="1" hangingPunct="1">
              <a:lnSpc>
                <a:spcPct val="80000"/>
              </a:lnSpc>
              <a:spcBef>
                <a:spcPct val="100000"/>
              </a:spcBef>
              <a:buClr>
                <a:schemeClr val="tx2">
                  <a:lumMod val="75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en-GB" altLang="en-US" sz="3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appeals are heard by an independent panel</a:t>
            </a:r>
          </a:p>
          <a:p>
            <a:pPr eaLnBrk="1" hangingPunct="1">
              <a:lnSpc>
                <a:spcPct val="80000"/>
              </a:lnSpc>
              <a:spcBef>
                <a:spcPct val="100000"/>
              </a:spcBef>
              <a:buClr>
                <a:schemeClr val="tx2">
                  <a:lumMod val="75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en-GB" altLang="en-US" sz="3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will have the opportunity to present your case in person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FC4F010-EAE6-8E50-9FD4-0A7E36F9113C}"/>
              </a:ext>
            </a:extLst>
          </p:cNvPr>
          <p:cNvSpPr txBox="1">
            <a:spLocks noChangeArrowheads="1"/>
          </p:cNvSpPr>
          <p:nvPr/>
        </p:nvSpPr>
        <p:spPr>
          <a:xfrm>
            <a:off x="628650" y="365125"/>
            <a:ext cx="7886700" cy="831850"/>
          </a:xfrm>
          <a:prstGeom prst="rect">
            <a:avLst/>
          </a:pr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square" lIns="91440" tIns="45720" rIns="91440" bIns="45720" rtlCol="0" anchor="t" anchorCtr="0" compatLnSpc="1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685783"/>
            <a:r>
              <a:rPr lang="en-GB" altLang="en-US" sz="4400" b="1" kern="0" dirty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 Appeals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19384ECB-0D78-F3D9-43FB-D236699A9C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87450" y="333375"/>
            <a:ext cx="7313613" cy="1143000"/>
          </a:xfrm>
        </p:spPr>
        <p:txBody>
          <a:bodyPr/>
          <a:lstStyle/>
          <a:p>
            <a:pPr eaLnBrk="1" hangingPunct="1"/>
            <a:r>
              <a:rPr lang="en-GB" altLang="en-US" sz="4400" b="1" dirty="0">
                <a:solidFill>
                  <a:srgbClr val="53A9A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….however</a:t>
            </a:r>
          </a:p>
        </p:txBody>
      </p:sp>
      <p:sp>
        <p:nvSpPr>
          <p:cNvPr id="135171" name="Rectangle 3">
            <a:extLst>
              <a:ext uri="{FF2B5EF4-FFF2-40B4-BE49-F238E27FC236}">
                <a16:creationId xmlns:a16="http://schemas.microsoft.com/office/drawing/2014/main" id="{4088EB5E-EC8A-AEFA-1436-5DD50FD5CB6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0578" y="1508125"/>
            <a:ext cx="7705725" cy="4543425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spcBef>
                <a:spcPct val="100000"/>
              </a:spcBef>
              <a:buClr>
                <a:srgbClr val="53A9A7"/>
              </a:buClr>
              <a:buSzTx/>
              <a:buFont typeface="Wingdings" panose="05000000000000000000" pitchFamily="2" charset="2"/>
              <a:buNone/>
              <a:defRPr/>
            </a:pPr>
            <a:r>
              <a:rPr lang="en-GB" altLang="en-US" sz="2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Reception class appeals are nearly always unsuccessful….</a:t>
            </a:r>
          </a:p>
          <a:p>
            <a:pPr marL="0" indent="0" eaLnBrk="1" hangingPunct="1">
              <a:lnSpc>
                <a:spcPct val="80000"/>
              </a:lnSpc>
              <a:spcBef>
                <a:spcPct val="100000"/>
              </a:spcBef>
              <a:buClr>
                <a:srgbClr val="53A9A7"/>
              </a:buClr>
              <a:buSzTx/>
              <a:buFont typeface="Wingdings" panose="05000000000000000000" pitchFamily="2" charset="2"/>
              <a:buNone/>
              <a:defRPr/>
            </a:pP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is because….</a:t>
            </a:r>
          </a:p>
          <a:p>
            <a:pPr eaLnBrk="1" hangingPunct="1">
              <a:lnSpc>
                <a:spcPct val="80000"/>
              </a:lnSpc>
              <a:spcBef>
                <a:spcPct val="100000"/>
              </a:spcBef>
              <a:buClr>
                <a:schemeClr val="tx2">
                  <a:lumMod val="75000"/>
                </a:schemeClr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infant class sizes must not exceed 30 children</a:t>
            </a:r>
          </a:p>
          <a:p>
            <a:pPr eaLnBrk="1" hangingPunct="1">
              <a:lnSpc>
                <a:spcPct val="80000"/>
              </a:lnSpc>
              <a:spcBef>
                <a:spcPct val="100000"/>
              </a:spcBef>
              <a:buClr>
                <a:schemeClr val="tx2">
                  <a:lumMod val="75000"/>
                </a:schemeClr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infant class appeals are only successful if you can prove that the local authority or the school has made a mistake </a:t>
            </a:r>
          </a:p>
          <a:p>
            <a:pPr marL="0" indent="0" eaLnBrk="1" hangingPunct="1">
              <a:lnSpc>
                <a:spcPct val="80000"/>
              </a:lnSpc>
              <a:spcBef>
                <a:spcPct val="100000"/>
              </a:spcBef>
              <a:buClr>
                <a:srgbClr val="53A9A7"/>
              </a:buClr>
              <a:buSzTx/>
              <a:buFont typeface="Wingdings" panose="05000000000000000000" pitchFamily="2" charset="2"/>
              <a:buNone/>
              <a:defRPr/>
            </a:pP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that</a:t>
            </a:r>
          </a:p>
          <a:p>
            <a:pPr eaLnBrk="1" hangingPunct="1">
              <a:lnSpc>
                <a:spcPct val="80000"/>
              </a:lnSpc>
              <a:spcBef>
                <a:spcPct val="100000"/>
              </a:spcBef>
              <a:buClr>
                <a:schemeClr val="tx2">
                  <a:lumMod val="75000"/>
                </a:schemeClr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decision not to offer a place was not rational or was outrageous in its defiance of logic </a:t>
            </a:r>
          </a:p>
          <a:p>
            <a:pPr eaLnBrk="1" hangingPunct="1">
              <a:lnSpc>
                <a:spcPct val="80000"/>
              </a:lnSpc>
              <a:spcBef>
                <a:spcPct val="100000"/>
              </a:spcBef>
              <a:buClr>
                <a:srgbClr val="53A9A7"/>
              </a:buClr>
              <a:buSzTx/>
              <a:buFont typeface="Wingdings" panose="05000000000000000000" pitchFamily="2" charset="2"/>
              <a:buChar char="§"/>
              <a:defRPr/>
            </a:pPr>
            <a:endParaRPr lang="en-GB" altLang="en-US" sz="1900" b="1" dirty="0">
              <a:solidFill>
                <a:srgbClr val="53A9A7"/>
              </a:solidFill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E71EB90-744E-8FAD-A848-CAAEACAEA7AC}"/>
              </a:ext>
            </a:extLst>
          </p:cNvPr>
          <p:cNvSpPr txBox="1">
            <a:spLocks noChangeArrowheads="1"/>
          </p:cNvSpPr>
          <p:nvPr/>
        </p:nvSpPr>
        <p:spPr>
          <a:xfrm>
            <a:off x="628650" y="365125"/>
            <a:ext cx="7886700" cy="831850"/>
          </a:xfrm>
          <a:prstGeom prst="rect">
            <a:avLst/>
          </a:pr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square" lIns="91440" tIns="45720" rIns="91440" bIns="45720" rtlCol="0" anchor="t" anchorCtr="0" compatLnSpc="1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685783"/>
            <a:r>
              <a:rPr lang="en-GB" altLang="en-US" sz="4400" b="1" kern="0" dirty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……however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8F14087-1545-15A8-81B0-C326D7461A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903633"/>
          </a:xfrm>
          <a:solidFill>
            <a:schemeClr val="accent1"/>
          </a:solidFill>
          <a:ln cap="flat">
            <a:noFill/>
            <a:prstDash val="solid"/>
          </a:ln>
        </p:spPr>
        <p:txBody>
          <a:bodyPr vert="horz" wrap="square" lIns="91440" tIns="45720" rIns="91440" bIns="45720" rtlCol="0" anchor="t" anchorCtr="0" compatLnSpc="1">
            <a:noAutofit/>
          </a:bodyPr>
          <a:lstStyle/>
          <a:p>
            <a:pPr algn="ctr" defTabSz="685783"/>
            <a:r>
              <a:rPr lang="en-GB" altLang="en-US" sz="4400" b="1" kern="0" dirty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 Choosing a school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D629F750-C843-BF91-AF1E-CE4F0325EB1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5500" y="1989137"/>
            <a:ext cx="7689850" cy="2879725"/>
          </a:xfrm>
        </p:spPr>
        <p:txBody>
          <a:bodyPr>
            <a:normAutofit/>
          </a:bodyPr>
          <a:lstStyle/>
          <a:p>
            <a:pPr marL="0" indent="0" eaLnBrk="1" hangingPunct="1">
              <a:spcBef>
                <a:spcPct val="100000"/>
              </a:spcBef>
              <a:buClr>
                <a:srgbClr val="7030A0"/>
              </a:buClr>
              <a:buSzTx/>
              <a:buNone/>
            </a:pPr>
            <a:r>
              <a:rPr lang="en-GB" altLang="en-US" sz="3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do I know which school is right for my child?</a:t>
            </a:r>
          </a:p>
          <a:p>
            <a:pPr marL="0" indent="0" eaLnBrk="1" hangingPunct="1">
              <a:spcBef>
                <a:spcPct val="100000"/>
              </a:spcBef>
              <a:buClr>
                <a:srgbClr val="7030A0"/>
              </a:buClr>
              <a:buSzTx/>
              <a:buNone/>
            </a:pPr>
            <a:r>
              <a:rPr lang="en-GB" altLang="en-US" sz="3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 can help me make that decision?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8">
            <a:extLst>
              <a:ext uri="{FF2B5EF4-FFF2-40B4-BE49-F238E27FC236}">
                <a16:creationId xmlns:a16="http://schemas.microsoft.com/office/drawing/2014/main" id="{0CC4F60D-C3F2-4198-BCDD-DE5BF367B2B3}"/>
              </a:ext>
            </a:extLst>
          </p:cNvPr>
          <p:cNvSpPr/>
          <p:nvPr/>
        </p:nvSpPr>
        <p:spPr>
          <a:xfrm>
            <a:off x="-5" y="0"/>
            <a:ext cx="9144000" cy="6858000"/>
          </a:xfrm>
          <a:custGeom>
            <a:avLst/>
            <a:gdLst>
              <a:gd name="f0" fmla="val w"/>
              <a:gd name="f1" fmla="val h"/>
              <a:gd name="f2" fmla="val 0"/>
              <a:gd name="f3" fmla="val 11051997"/>
              <a:gd name="f4" fmla="val 7919999"/>
              <a:gd name="f5" fmla="val 10673080"/>
              <a:gd name="f6" fmla="val 3127629"/>
              <a:gd name="f7" fmla="val 3584625"/>
              <a:gd name="f8" fmla="val 1904974"/>
              <a:gd name="f9" fmla="val 3781437"/>
              <a:gd name="f10" fmla="val 1306170"/>
              <a:gd name="f11" fmla="val 4481893"/>
              <a:gd name="f12" fmla="val 5121567"/>
              <a:gd name="f13" fmla="*/ f0 1 11051997"/>
              <a:gd name="f14" fmla="*/ f1 1 7919999"/>
              <a:gd name="f15" fmla="+- f4 0 f2"/>
              <a:gd name="f16" fmla="+- f3 0 f2"/>
              <a:gd name="f17" fmla="*/ f16 1 11051997"/>
              <a:gd name="f18" fmla="*/ f15 1 7919999"/>
              <a:gd name="f19" fmla="*/ f2 1 f17"/>
              <a:gd name="f20" fmla="*/ f3 1 f17"/>
              <a:gd name="f21" fmla="*/ f2 1 f18"/>
              <a:gd name="f22" fmla="*/ f4 1 f18"/>
              <a:gd name="f23" fmla="*/ f19 f13 1"/>
              <a:gd name="f24" fmla="*/ f20 f13 1"/>
              <a:gd name="f25" fmla="*/ f22 f14 1"/>
              <a:gd name="f26" fmla="*/ f21 f1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3" t="f26" r="f24" b="f25"/>
            <a:pathLst>
              <a:path w="11051997" h="7919999">
                <a:moveTo>
                  <a:pt x="f5" y="f2"/>
                </a:moveTo>
                <a:lnTo>
                  <a:pt x="f6" y="f7"/>
                </a:lnTo>
                <a:lnTo>
                  <a:pt x="f2" y="f8"/>
                </a:lnTo>
                <a:lnTo>
                  <a:pt x="f2" y="f9"/>
                </a:lnTo>
                <a:lnTo>
                  <a:pt x="f10" y="f11"/>
                </a:lnTo>
                <a:lnTo>
                  <a:pt x="f2" y="f12"/>
                </a:lnTo>
                <a:lnTo>
                  <a:pt x="f2" y="f4"/>
                </a:lnTo>
                <a:lnTo>
                  <a:pt x="f3" y="f4"/>
                </a:lnTo>
                <a:lnTo>
                  <a:pt x="f3" y="f2"/>
                </a:ln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defTabSz="685783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kern="0">
                <a:solidFill>
                  <a:srgbClr val="FFFFFF"/>
                </a:solidFill>
                <a:latin typeface="Calibri"/>
              </a:rPr>
              <a:t>Update for 2018</a:t>
            </a:r>
            <a:endParaRPr lang="en-GB" sz="1350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5D218D12-3654-4330-BB68-655A23188807}"/>
              </a:ext>
            </a:extLst>
          </p:cNvPr>
          <p:cNvSpPr txBox="1"/>
          <p:nvPr/>
        </p:nvSpPr>
        <p:spPr>
          <a:xfrm>
            <a:off x="4359091" y="5730874"/>
            <a:ext cx="425808" cy="9842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1" compatLnSpc="1">
            <a:noAutofit/>
          </a:bodyPr>
          <a:lstStyle/>
          <a:p>
            <a:pPr algn="ctr" defTabSz="685783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4E7160E-FFB2-4782-9D5F-3358B3EC3B72}" type="slidenum">
              <a:rPr lang="en-GB" sz="700">
                <a:solidFill>
                  <a:srgbClr val="000000"/>
                </a:solidFill>
                <a:latin typeface="Arial"/>
              </a:rPr>
              <a:pPr algn="ctr" defTabSz="685783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30</a:t>
            </a:fld>
            <a:endParaRPr lang="en-GB" sz="7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Title 11">
            <a:extLst>
              <a:ext uri="{FF2B5EF4-FFF2-40B4-BE49-F238E27FC236}">
                <a16:creationId xmlns:a16="http://schemas.microsoft.com/office/drawing/2014/main" id="{D598C96E-3334-46EC-8488-494BC4E285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869922" y="3292007"/>
            <a:ext cx="3780420" cy="1620180"/>
          </a:xfrm>
        </p:spPr>
        <p:txBody>
          <a:bodyPr>
            <a:normAutofit/>
          </a:bodyPr>
          <a:lstStyle/>
          <a:p>
            <a:pPr lvl="0"/>
            <a:r>
              <a:rPr lang="en-US" sz="4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Starting school in 2023</a:t>
            </a:r>
          </a:p>
        </p:txBody>
      </p:sp>
      <p:pic>
        <p:nvPicPr>
          <p:cNvPr id="8" name="Picture 7" descr="BELSLogo">
            <a:extLst>
              <a:ext uri="{FF2B5EF4-FFF2-40B4-BE49-F238E27FC236}">
                <a16:creationId xmlns:a16="http://schemas.microsoft.com/office/drawing/2014/main" id="{4A566CF8-6155-4F00-A3C4-DD811D89833E}"/>
              </a:ext>
            </a:extLst>
          </p:cNvPr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082" y="0"/>
            <a:ext cx="1852501" cy="126285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728FFD78-3BE1-4DB1-95DC-0F7537A5364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21082" y="5170102"/>
            <a:ext cx="8283866" cy="52715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GB" sz="217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GB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46876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3">
            <a:extLst>
              <a:ext uri="{FF2B5EF4-FFF2-40B4-BE49-F238E27FC236}">
                <a16:creationId xmlns:a16="http://schemas.microsoft.com/office/drawing/2014/main" id="{A002E1FC-56A4-02AB-A598-65CEDD18827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2349500"/>
            <a:ext cx="7905750" cy="3886200"/>
          </a:xfrm>
        </p:spPr>
        <p:txBody>
          <a:bodyPr/>
          <a:lstStyle/>
          <a:p>
            <a:pPr marL="0" indent="0" eaLnBrk="1" hangingPunct="1">
              <a:spcBef>
                <a:spcPct val="100000"/>
              </a:spcBef>
              <a:buClr>
                <a:srgbClr val="53A9A7"/>
              </a:buClr>
              <a:buSzTx/>
              <a:buNone/>
            </a:pPr>
            <a:r>
              <a:rPr lang="en-GB" altLang="en-US" sz="36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Talk to your child</a:t>
            </a:r>
          </a:p>
          <a:p>
            <a:pPr lvl="1" eaLnBrk="1" hangingPunct="1">
              <a:lnSpc>
                <a:spcPct val="200000"/>
              </a:lnSpc>
              <a:spcBef>
                <a:spcPct val="500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3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find out what is best for them</a:t>
            </a:r>
          </a:p>
          <a:p>
            <a:pPr lvl="1" eaLnBrk="1" hangingPunct="1">
              <a:spcBef>
                <a:spcPct val="500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3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consider how they will travel to school</a:t>
            </a:r>
          </a:p>
          <a:p>
            <a:pPr lvl="1" eaLnBrk="1" hangingPunct="1">
              <a:spcBef>
                <a:spcPct val="50000"/>
              </a:spcBef>
            </a:pPr>
            <a:endParaRPr lang="en-GB" altLang="en-US" sz="2400" b="1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4F25B57-7018-9D4E-6733-0DFA3A5D9F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476672"/>
            <a:ext cx="7313613" cy="895350"/>
          </a:xfrm>
          <a:solidFill>
            <a:schemeClr val="accent1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ctr" defTabSz="685783"/>
            <a:r>
              <a:rPr lang="en-GB" altLang="en-US" sz="4400" b="1" kern="0" dirty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 Choosing a school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C8E2450-6DF8-66F6-A3C3-550428B55D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03350" y="476250"/>
            <a:ext cx="7313613" cy="895350"/>
          </a:xfrm>
        </p:spPr>
        <p:txBody>
          <a:bodyPr/>
          <a:lstStyle/>
          <a:p>
            <a:pPr algn="r" eaLnBrk="1" hangingPunct="1"/>
            <a:r>
              <a:rPr lang="en-GB" altLang="en-US" sz="3200" b="1" dirty="0">
                <a:solidFill>
                  <a:srgbClr val="53A9A7"/>
                </a:solidFill>
                <a:latin typeface="Verdana" panose="020B0604030504040204" pitchFamily="34" charset="0"/>
              </a:rPr>
              <a:t>Choosing a school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682ED945-F78E-7EB7-D42B-FCDB15D3666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Bef>
                <a:spcPct val="100000"/>
              </a:spcBef>
              <a:buClr>
                <a:srgbClr val="53A9A7"/>
              </a:buClr>
              <a:buSzTx/>
              <a:buNone/>
              <a:defRPr/>
            </a:pPr>
            <a:r>
              <a:rPr lang="en-GB" altLang="en-US" sz="4400" b="1" dirty="0">
                <a:solidFill>
                  <a:schemeClr val="accent1">
                    <a:lumMod val="75000"/>
                  </a:schemeClr>
                </a:solidFill>
              </a:rPr>
              <a:t>Visit the schools</a:t>
            </a:r>
          </a:p>
          <a:p>
            <a:pPr marL="533400" lvl="1" indent="-533400" eaLnBrk="1" hangingPunct="1">
              <a:spcBef>
                <a:spcPts val="3000"/>
              </a:spcBef>
              <a:buClr>
                <a:schemeClr val="tx2">
                  <a:lumMod val="75000"/>
                </a:schemeClr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lang="en-GB" altLang="en-US" sz="3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talk to the headteacher &amp; staff</a:t>
            </a:r>
          </a:p>
          <a:p>
            <a:pPr marL="533400" lvl="1" indent="-533400" eaLnBrk="1" hangingPunct="1">
              <a:spcBef>
                <a:spcPts val="1800"/>
              </a:spcBef>
              <a:buClr>
                <a:schemeClr val="tx2">
                  <a:lumMod val="75000"/>
                </a:schemeClr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lang="en-GB" altLang="en-US" sz="3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ask for a tour of the school</a:t>
            </a:r>
            <a:endParaRPr lang="en-GB" altLang="en-US" sz="3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533400" lvl="1" indent="-533400" eaLnBrk="1" hangingPunct="1">
              <a:spcBef>
                <a:spcPts val="1800"/>
              </a:spcBef>
              <a:buClr>
                <a:schemeClr val="tx2">
                  <a:lumMod val="75000"/>
                </a:schemeClr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lang="en-GB" altLang="en-US" sz="3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… however, you will need to check the visiting arrangements with individual schools as access may be </a:t>
            </a:r>
            <a:r>
              <a:rPr lang="en-GB" altLang="en-US" sz="320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restricted post-Covid</a:t>
            </a:r>
            <a:endParaRPr lang="en-GB" altLang="en-US" sz="3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66D601D-8463-43DB-5ED7-FF35024A7E2B}"/>
              </a:ext>
            </a:extLst>
          </p:cNvPr>
          <p:cNvSpPr txBox="1">
            <a:spLocks noChangeArrowheads="1"/>
          </p:cNvSpPr>
          <p:nvPr/>
        </p:nvSpPr>
        <p:spPr>
          <a:xfrm>
            <a:off x="628650" y="433129"/>
            <a:ext cx="7886700" cy="907640"/>
          </a:xfrm>
          <a:prstGeom prst="rect">
            <a:avLst/>
          </a:pr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square" lIns="91440" tIns="45720" rIns="91440" bIns="45720" rtlCol="0" anchor="t" anchorCtr="0" compatLnSpc="1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85783"/>
            <a:r>
              <a:rPr lang="en-GB" altLang="en-US" sz="4400" b="1" ker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 Choosing a school</a:t>
            </a:r>
            <a:endParaRPr lang="en-GB" altLang="en-US" sz="4400" b="1" kern="0" dirty="0">
              <a:solidFill>
                <a:srgbClr val="FFFFFF"/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Rectangle 3">
            <a:extLst>
              <a:ext uri="{FF2B5EF4-FFF2-40B4-BE49-F238E27FC236}">
                <a16:creationId xmlns:a16="http://schemas.microsoft.com/office/drawing/2014/main" id="{FC3ADB1C-E9FD-63DA-C215-7FEC1A8942F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2060575"/>
            <a:ext cx="7761288" cy="3886200"/>
          </a:xfrm>
        </p:spPr>
        <p:txBody>
          <a:bodyPr/>
          <a:lstStyle/>
          <a:p>
            <a:pPr marL="0" indent="0" eaLnBrk="1" hangingPunct="1">
              <a:spcBef>
                <a:spcPct val="100000"/>
              </a:spcBef>
              <a:buClr>
                <a:srgbClr val="53A9A7"/>
              </a:buClr>
              <a:buSzTx/>
              <a:buNone/>
            </a:pPr>
            <a:r>
              <a:rPr lang="en-GB" altLang="en-US" sz="4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Read the school prospectus</a:t>
            </a:r>
          </a:p>
          <a:p>
            <a:pPr lvl="1" eaLnBrk="1" hangingPunct="1">
              <a:spcBef>
                <a:spcPct val="500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it will have detailed information about:</a:t>
            </a:r>
          </a:p>
          <a:p>
            <a:pPr lvl="2" eaLnBrk="1" hangingPunct="1">
              <a:spcBef>
                <a:spcPct val="50000"/>
              </a:spcBef>
              <a:buClr>
                <a:schemeClr val="tx2">
                  <a:lumMod val="75000"/>
                </a:schemeClr>
              </a:buClr>
              <a:buSzPct val="75000"/>
              <a:buFont typeface="Wingdings" panose="05000000000000000000" pitchFamily="2" charset="2"/>
              <a:buChar char="§"/>
            </a:pP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the school is run</a:t>
            </a:r>
          </a:p>
          <a:p>
            <a:pPr lvl="2" eaLnBrk="1" hangingPunct="1">
              <a:spcBef>
                <a:spcPct val="50000"/>
              </a:spcBef>
              <a:buClr>
                <a:schemeClr val="tx2">
                  <a:lumMod val="75000"/>
                </a:schemeClr>
              </a:buClr>
              <a:buSzPct val="75000"/>
              <a:buFont typeface="Wingdings" panose="05000000000000000000" pitchFamily="2" charset="2"/>
              <a:buChar char="§"/>
            </a:pP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admissions criteria</a:t>
            </a:r>
          </a:p>
          <a:p>
            <a:pPr lvl="1" eaLnBrk="1" hangingPunct="1">
              <a:spcBef>
                <a:spcPct val="500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available from the school</a:t>
            </a:r>
          </a:p>
          <a:p>
            <a:pPr lvl="1" eaLnBrk="1" hangingPunct="1">
              <a:spcBef>
                <a:spcPct val="500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download from the school website</a:t>
            </a:r>
          </a:p>
          <a:p>
            <a:pPr lvl="1" eaLnBrk="1" hangingPunct="1">
              <a:spcBef>
                <a:spcPct val="50000"/>
              </a:spcBef>
            </a:pPr>
            <a:endParaRPr lang="en-GB" altLang="en-US" b="1" dirty="0">
              <a:solidFill>
                <a:schemeClr val="bg2"/>
              </a:solidFill>
            </a:endParaRPr>
          </a:p>
        </p:txBody>
      </p:sp>
      <p:pic>
        <p:nvPicPr>
          <p:cNvPr id="7" name="Picture 6" descr="prospectus">
            <a:extLst>
              <a:ext uri="{FF2B5EF4-FFF2-40B4-BE49-F238E27FC236}">
                <a16:creationId xmlns:a16="http://schemas.microsoft.com/office/drawing/2014/main" id="{F8B6B90B-6139-C19B-F24F-F9A70670F6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140968"/>
            <a:ext cx="1912604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C9CBF257-6C15-BEDA-D15D-D11D7EB6D6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65125"/>
            <a:ext cx="7886700" cy="903635"/>
          </a:xfrm>
          <a:solidFill>
            <a:schemeClr val="accent1"/>
          </a:solidFill>
          <a:ln cap="flat">
            <a:noFill/>
            <a:prstDash val="solid"/>
          </a:ln>
        </p:spPr>
        <p:txBody>
          <a:bodyPr vert="horz" wrap="square" lIns="91440" tIns="45720" rIns="91440" bIns="45720" rtlCol="0" anchor="t" anchorCtr="0" compatLnSpc="1">
            <a:noAutofit/>
          </a:bodyPr>
          <a:lstStyle/>
          <a:p>
            <a:pPr algn="ctr" defTabSz="685783"/>
            <a:r>
              <a:rPr lang="en-GB" altLang="en-US" sz="4400" b="1" kern="0" dirty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 Choosing a school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>
            <a:extLst>
              <a:ext uri="{FF2B5EF4-FFF2-40B4-BE49-F238E27FC236}">
                <a16:creationId xmlns:a16="http://schemas.microsoft.com/office/drawing/2014/main" id="{436740B5-74DC-B643-3DD6-D8498E8E97C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1916113"/>
            <a:ext cx="7921625" cy="1079500"/>
          </a:xfrm>
        </p:spPr>
        <p:txBody>
          <a:bodyPr>
            <a:normAutofit/>
          </a:bodyPr>
          <a:lstStyle/>
          <a:p>
            <a:pPr marL="0" indent="0" eaLnBrk="1" hangingPunct="1">
              <a:spcBef>
                <a:spcPct val="100000"/>
              </a:spcBef>
              <a:buClr>
                <a:srgbClr val="53A9A7"/>
              </a:buClr>
              <a:buSzTx/>
              <a:buNone/>
            </a:pPr>
            <a:r>
              <a:rPr lang="en-GB" altLang="en-US" sz="3600" b="1" dirty="0">
                <a:solidFill>
                  <a:schemeClr val="accent1">
                    <a:lumMod val="75000"/>
                  </a:schemeClr>
                </a:solidFill>
              </a:rPr>
              <a:t>Read the primary education booklet published by your home local authority</a:t>
            </a:r>
          </a:p>
        </p:txBody>
      </p:sp>
      <p:sp>
        <p:nvSpPr>
          <p:cNvPr id="117767" name="Rectangle 7">
            <a:extLst>
              <a:ext uri="{FF2B5EF4-FFF2-40B4-BE49-F238E27FC236}">
                <a16:creationId xmlns:a16="http://schemas.microsoft.com/office/drawing/2014/main" id="{56CE35CF-B6D1-8168-43CB-739FCD51A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3813" y="3644900"/>
            <a:ext cx="6408737" cy="1655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533400" indent="-35401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23825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179387" lvl="1" indent="0" eaLnBrk="1" hangingPunct="1">
              <a:lnSpc>
                <a:spcPct val="90000"/>
              </a:lnSpc>
              <a:spcBef>
                <a:spcPct val="100000"/>
              </a:spcBef>
              <a:buClr>
                <a:srgbClr val="7030A0"/>
              </a:buClr>
              <a:buNone/>
            </a:pPr>
            <a:r>
              <a:rPr lang="en-GB" altLang="en-US" sz="2400" b="1" dirty="0">
                <a:solidFill>
                  <a:srgbClr val="7030A0"/>
                </a:solidFill>
              </a:rPr>
              <a:t> </a:t>
            </a: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</a:rPr>
              <a:t>download Barnet’s booklet at    </a:t>
            </a:r>
            <a:r>
              <a:rPr lang="en-GB" altLang="en-US" sz="2000" b="1" dirty="0">
                <a:solidFill>
                  <a:schemeClr val="accent1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www.barnet.gov.uk/schooladmissions</a:t>
            </a:r>
            <a:r>
              <a:rPr lang="en-GB" altLang="en-US" sz="19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lvl="2" eaLnBrk="1" hangingPunct="1">
              <a:lnSpc>
                <a:spcPct val="90000"/>
              </a:lnSpc>
              <a:spcBef>
                <a:spcPct val="50000"/>
              </a:spcBef>
              <a:buClr>
                <a:srgbClr val="7030A0"/>
              </a:buClr>
              <a:buFont typeface="Wingdings" panose="05000000000000000000" pitchFamily="2" charset="2"/>
              <a:buChar char="§"/>
            </a:pPr>
            <a:endParaRPr lang="en-GB" altLang="en-US" sz="1900" b="1" dirty="0">
              <a:solidFill>
                <a:srgbClr val="53A9A7"/>
              </a:solidFill>
            </a:endParaRP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endParaRPr lang="en-GB" altLang="en-US" sz="3200" b="1" dirty="0">
              <a:solidFill>
                <a:srgbClr val="53A9A7"/>
              </a:solidFill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5450CB3A-18E3-9701-3E80-DA968791F5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3568" y="519806"/>
            <a:ext cx="7313613" cy="798512"/>
          </a:xfrm>
          <a:solidFill>
            <a:schemeClr val="accent1"/>
          </a:solidFill>
          <a:ln cap="flat">
            <a:noFill/>
            <a:prstDash val="solid"/>
          </a:ln>
        </p:spPr>
        <p:txBody>
          <a:bodyPr vert="horz" wrap="square" lIns="91440" tIns="45720" rIns="91440" bIns="45720" rtlCol="0" anchor="t" anchorCtr="0" compatLnSpc="1">
            <a:noAutofit/>
          </a:bodyPr>
          <a:lstStyle/>
          <a:p>
            <a:pPr algn="ctr" defTabSz="685783"/>
            <a:r>
              <a:rPr lang="en-GB" altLang="en-US" sz="4400" b="1" kern="0" dirty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 Choosing a school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CF2CFDD-96C6-E43F-20B8-7E723587DB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3007378"/>
            <a:ext cx="2232248" cy="3113397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177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>
            <a:extLst>
              <a:ext uri="{FF2B5EF4-FFF2-40B4-BE49-F238E27FC236}">
                <a16:creationId xmlns:a16="http://schemas.microsoft.com/office/drawing/2014/main" id="{C46A66E5-3AB3-150D-CF92-868D20C1B4E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870740" y="1662567"/>
            <a:ext cx="5365555" cy="1296988"/>
          </a:xfrm>
        </p:spPr>
        <p:txBody>
          <a:bodyPr>
            <a:normAutofit fontScale="25000" lnSpcReduction="20000"/>
          </a:bodyPr>
          <a:lstStyle/>
          <a:p>
            <a:pPr marL="0" indent="0" eaLnBrk="1" hangingPunct="1">
              <a:lnSpc>
                <a:spcPct val="90000"/>
              </a:lnSpc>
              <a:spcBef>
                <a:spcPct val="100000"/>
              </a:spcBef>
              <a:buClr>
                <a:srgbClr val="53A9A7"/>
              </a:buClr>
              <a:buSzTx/>
              <a:buNone/>
              <a:defRPr/>
            </a:pPr>
            <a:r>
              <a:rPr lang="en-GB" altLang="en-US" sz="7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can also find details of Barnet primary schools in the Schools Directory at </a:t>
            </a:r>
          </a:p>
          <a:p>
            <a:pPr marL="0" indent="0" eaLnBrk="1" hangingPunct="1">
              <a:lnSpc>
                <a:spcPct val="90000"/>
              </a:lnSpc>
              <a:spcBef>
                <a:spcPct val="100000"/>
              </a:spcBef>
              <a:buClr>
                <a:srgbClr val="53A9A7"/>
              </a:buClr>
              <a:buSzTx/>
              <a:buNone/>
              <a:defRPr/>
            </a:pPr>
            <a:r>
              <a:rPr lang="en-GB" altLang="en-US" sz="96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www.barnet.gov.uk/directories/schools</a:t>
            </a:r>
            <a:endParaRPr lang="en-GB" altLang="en-US" sz="96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100000"/>
              </a:spcBef>
              <a:buClr>
                <a:srgbClr val="53A9A7"/>
              </a:buClr>
              <a:buSzTx/>
              <a:buFont typeface="Wingdings" panose="05000000000000000000" pitchFamily="2" charset="2"/>
              <a:buChar char="§"/>
              <a:defRPr/>
            </a:pPr>
            <a:endParaRPr lang="en-GB" altLang="en-US" sz="18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ct val="100000"/>
              </a:spcBef>
              <a:buClr>
                <a:srgbClr val="53A9A7"/>
              </a:buClr>
              <a:buSzTx/>
              <a:buFont typeface="Wingdings" panose="05000000000000000000" pitchFamily="2" charset="2"/>
              <a:buNone/>
              <a:defRPr/>
            </a:pPr>
            <a:r>
              <a:rPr lang="en-GB" altLang="en-US" sz="1800" b="1" dirty="0">
                <a:solidFill>
                  <a:srgbClr val="53A9A7"/>
                </a:solidFill>
              </a:rPr>
              <a:t>  </a:t>
            </a:r>
            <a:endParaRPr lang="en-GB" altLang="en-US" sz="1800" b="1" dirty="0">
              <a:solidFill>
                <a:schemeClr val="bg2"/>
              </a:solidFill>
            </a:endParaRPr>
          </a:p>
        </p:txBody>
      </p:sp>
      <p:pic>
        <p:nvPicPr>
          <p:cNvPr id="11268" name="Picture 1">
            <a:extLst>
              <a:ext uri="{FF2B5EF4-FFF2-40B4-BE49-F238E27FC236}">
                <a16:creationId xmlns:a16="http://schemas.microsoft.com/office/drawing/2014/main" id="{6E8B51C6-A4F6-B553-A31B-B85FE6594F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68" y="3140968"/>
            <a:ext cx="8678334" cy="2997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600E5573-D1B0-E39A-2099-BF2546D5C1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5338" y="538163"/>
            <a:ext cx="7313613" cy="798512"/>
          </a:xfrm>
          <a:solidFill>
            <a:schemeClr val="accent1"/>
          </a:solidFill>
          <a:ln cap="flat">
            <a:noFill/>
            <a:prstDash val="solid"/>
          </a:ln>
        </p:spPr>
        <p:txBody>
          <a:bodyPr vert="horz" wrap="square" lIns="91440" tIns="45720" rIns="91440" bIns="45720" rtlCol="0" anchor="t" anchorCtr="0" compatLnSpc="1">
            <a:noAutofit/>
          </a:bodyPr>
          <a:lstStyle/>
          <a:p>
            <a:pPr algn="ctr" defTabSz="685783"/>
            <a:r>
              <a:rPr lang="en-GB" altLang="en-US" sz="4400" b="1" kern="0" dirty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 Choosing a school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Rectangle 3">
            <a:extLst>
              <a:ext uri="{FF2B5EF4-FFF2-40B4-BE49-F238E27FC236}">
                <a16:creationId xmlns:a16="http://schemas.microsoft.com/office/drawing/2014/main" id="{CDD4B819-C018-2C99-E65F-C33C5ED47E9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44525" y="1701800"/>
            <a:ext cx="8064500" cy="4697413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spcBef>
                <a:spcPct val="100000"/>
              </a:spcBef>
              <a:buClr>
                <a:srgbClr val="53A9A7"/>
              </a:buClr>
              <a:buSzTx/>
              <a:buFont typeface="Wingdings" panose="05000000000000000000" pitchFamily="2" charset="2"/>
              <a:buNone/>
              <a:tabLst>
                <a:tab pos="1076325" algn="l"/>
              </a:tabLst>
            </a:pPr>
            <a:r>
              <a:rPr lang="en-GB" altLang="en-US" sz="36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Talk to the Customer Contact Centre</a:t>
            </a:r>
          </a:p>
          <a:p>
            <a:pPr lvl="1" eaLnBrk="1" hangingPunct="1">
              <a:lnSpc>
                <a:spcPct val="80000"/>
              </a:lnSpc>
              <a:spcBef>
                <a:spcPts val="54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  <a:tabLst>
                <a:tab pos="1076325" algn="l"/>
              </a:tabLst>
            </a:pPr>
            <a:r>
              <a:rPr lang="en-GB" altLang="en-US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team can offer you advice and answer your questions</a:t>
            </a:r>
          </a:p>
          <a:p>
            <a:pPr lvl="1" eaLnBrk="1" hangingPunct="1">
              <a:lnSpc>
                <a:spcPct val="80000"/>
              </a:lnSpc>
              <a:spcBef>
                <a:spcPct val="10000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  <a:tabLst>
                <a:tab pos="1076325" algn="l"/>
              </a:tabLst>
            </a:pP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how do I contact them?  </a:t>
            </a:r>
          </a:p>
          <a:p>
            <a:pPr marL="979487" lvl="2" indent="-342900" eaLnBrk="1" hangingPunct="1">
              <a:lnSpc>
                <a:spcPct val="80000"/>
              </a:lnSpc>
              <a:spcBef>
                <a:spcPct val="50000"/>
              </a:spcBef>
              <a:buClr>
                <a:schemeClr val="tx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  <a:tabLst>
                <a:tab pos="1076325" algn="l"/>
              </a:tabLst>
            </a:pPr>
            <a:r>
              <a:rPr lang="en-GB" alt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tel</a:t>
            </a: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020 8359 7651</a:t>
            </a:r>
          </a:p>
          <a:p>
            <a:pPr marL="979487" lvl="2" indent="-342900" eaLnBrk="1" hangingPunct="1">
              <a:lnSpc>
                <a:spcPct val="80000"/>
              </a:lnSpc>
              <a:spcBef>
                <a:spcPct val="50000"/>
              </a:spcBef>
              <a:buClr>
                <a:schemeClr val="tx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  <a:tabLst>
                <a:tab pos="1076325" algn="l"/>
              </a:tabLst>
            </a:pP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you live outside Barnet, you will find the contact details for your admissions team in Barnet’s primary education booklet</a:t>
            </a:r>
          </a:p>
        </p:txBody>
      </p:sp>
      <p:pic>
        <p:nvPicPr>
          <p:cNvPr id="6" name="Picture 5" descr="C:\Users\Liz.Ferrie.LBBARNET\AppData\Local\Microsoft\Windows\Temporary Internet Files\Content.IE5\YIRIRW7Q\customer-service[1].jpg">
            <a:extLst>
              <a:ext uri="{FF2B5EF4-FFF2-40B4-BE49-F238E27FC236}">
                <a16:creationId xmlns:a16="http://schemas.microsoft.com/office/drawing/2014/main" id="{B259FD3D-5E71-E467-7B39-E62D06E993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3604" y="3140968"/>
            <a:ext cx="1295871" cy="119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63E8BD75-B1BF-EDB2-D395-49218C5B7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338" y="692696"/>
            <a:ext cx="7313613" cy="643979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8E3023F-D72F-CD24-7A50-1B83E67FB70E}"/>
              </a:ext>
            </a:extLst>
          </p:cNvPr>
          <p:cNvSpPr txBox="1">
            <a:spLocks noChangeArrowheads="1"/>
          </p:cNvSpPr>
          <p:nvPr/>
        </p:nvSpPr>
        <p:spPr>
          <a:xfrm>
            <a:off x="765338" y="538163"/>
            <a:ext cx="7313613" cy="798512"/>
          </a:xfrm>
          <a:prstGeom prst="rect">
            <a:avLst/>
          </a:pr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square" lIns="91440" tIns="45720" rIns="91440" bIns="45720" rtlCol="0" anchor="t" anchorCtr="0" compatLnSpc="1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685783"/>
            <a:r>
              <a:rPr lang="en-GB" altLang="en-US" sz="4400" b="1" ker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 Choosing a school</a:t>
            </a:r>
            <a:endParaRPr lang="en-GB" altLang="en-US" sz="4400" b="1" kern="0" dirty="0">
              <a:solidFill>
                <a:srgbClr val="FFFFFF"/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762EB1"/>
      </a:accent2>
      <a:accent3>
        <a:srgbClr val="C7BEEF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4363</TotalTime>
  <Words>1663</Words>
  <Application>Microsoft Office PowerPoint</Application>
  <PresentationFormat>On-screen Show (4:3)</PresentationFormat>
  <Paragraphs>285</Paragraphs>
  <Slides>30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Calibri</vt:lpstr>
      <vt:lpstr>Calibri Light</vt:lpstr>
      <vt:lpstr>Verdana</vt:lpstr>
      <vt:lpstr>Wingdings</vt:lpstr>
      <vt:lpstr>Wingdings 2</vt:lpstr>
      <vt:lpstr>Office Theme</vt:lpstr>
      <vt:lpstr>Starting school in 2023</vt:lpstr>
      <vt:lpstr> Choosing a school</vt:lpstr>
      <vt:lpstr> Choosing a school</vt:lpstr>
      <vt:lpstr> Choosing a school</vt:lpstr>
      <vt:lpstr>Choosing a school</vt:lpstr>
      <vt:lpstr> Choosing a school</vt:lpstr>
      <vt:lpstr> Choosing a school</vt:lpstr>
      <vt:lpstr> Choosing a school</vt:lpstr>
      <vt:lpstr>PowerPoint Presentation</vt:lpstr>
      <vt:lpstr> Choosing a school</vt:lpstr>
      <vt:lpstr> Choosing a school</vt:lpstr>
      <vt:lpstr>Cut-off Distances Community Primary Schools April 2022</vt:lpstr>
      <vt:lpstr> Choosing a school</vt:lpstr>
      <vt:lpstr>How do I apply?</vt:lpstr>
      <vt:lpstr> How do I apply?</vt:lpstr>
      <vt:lpstr> How do I apply?</vt:lpstr>
      <vt:lpstr> How do I apply?</vt:lpstr>
      <vt:lpstr>How do I apply?</vt:lpstr>
      <vt:lpstr> Fraudulent address</vt:lpstr>
      <vt:lpstr> How do I apply?</vt:lpstr>
      <vt:lpstr> How do I apply?</vt:lpstr>
      <vt:lpstr>What happens next?</vt:lpstr>
      <vt:lpstr>What happens next?</vt:lpstr>
      <vt:lpstr>Offers</vt:lpstr>
      <vt:lpstr> Offers</vt:lpstr>
      <vt:lpstr> Offers</vt:lpstr>
      <vt:lpstr> No offer</vt:lpstr>
      <vt:lpstr>Appeals</vt:lpstr>
      <vt:lpstr>….however</vt:lpstr>
      <vt:lpstr>Starting school in 2023</vt:lpstr>
    </vt:vector>
  </TitlesOfParts>
  <Company>Barnet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Barnet</dc:creator>
  <cp:lastModifiedBy>Clare.Dyson</cp:lastModifiedBy>
  <cp:revision>131</cp:revision>
  <dcterms:created xsi:type="dcterms:W3CDTF">2011-06-06T16:47:01Z</dcterms:created>
  <dcterms:modified xsi:type="dcterms:W3CDTF">2022-09-11T15:16:26Z</dcterms:modified>
</cp:coreProperties>
</file>