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Inter"/>
      <p:regular r:id="rId31"/>
      <p:bold r:id="rId32"/>
    </p:embeddedFont>
    <p:embeddedFont>
      <p:font typeface="Inter ExtraBold"/>
      <p:bold r:id="rId33"/>
    </p:embeddedFont>
    <p:embeddedFont>
      <p:font typeface="Inter Medium"/>
      <p:regular r:id="rId34"/>
      <p:bold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ter-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InterExtraBold-bold.fntdata"/><Relationship Id="rId10" Type="http://schemas.openxmlformats.org/officeDocument/2006/relationships/slide" Target="slides/slide5.xml"/><Relationship Id="rId32" Type="http://schemas.openxmlformats.org/officeDocument/2006/relationships/font" Target="fonts/Inter-bold.fntdata"/><Relationship Id="rId13" Type="http://schemas.openxmlformats.org/officeDocument/2006/relationships/slide" Target="slides/slide8.xml"/><Relationship Id="rId35" Type="http://schemas.openxmlformats.org/officeDocument/2006/relationships/font" Target="fonts/InterMedium-bold.fntdata"/><Relationship Id="rId12" Type="http://schemas.openxmlformats.org/officeDocument/2006/relationships/slide" Target="slides/slide7.xml"/><Relationship Id="rId34" Type="http://schemas.openxmlformats.org/officeDocument/2006/relationships/font" Target="fonts/InterMedium-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c657936f9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c657936f9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c657936f9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c657936f9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2b79e432c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2b79e432c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c91d78edb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c91d78edb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c91d78edbd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c91d78edbd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c91d78edb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c91d78edb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c91d78edb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c91d78edb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c91d78edbd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c91d78edbd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c91d78edb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c91d78edb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c91d78edbd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c91d78edbd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d2b79e432c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d2b79e432c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c91d78edb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c91d78edb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c91d78edb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c91d78edb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c91d78edbd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c91d78edbd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c91d78edbd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c91d78edbd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c91d78edbd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c91d78edbd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c91d78edbd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c91d78edbd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fafb69ba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fafb69ba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c657936f9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c657936f9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c657936f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c657936f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fafb69ba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fafb69ba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c657936f9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c657936f9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c91d78edb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c91d78edb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c91d78edbd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c91d78edbd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rive.google.com/file/d/1b28qcCyKgvZorLMrcqFv_dqxMInTPMtB/view?usp=sharing" TargetMode="External"/><Relationship Id="rId4" Type="http://schemas.openxmlformats.org/officeDocument/2006/relationships/hyperlink" Target="https://drive.google.com/file/d/1SMgM8WAsv_1SFAOlrZ_ZrqqIwB3P_hxN/view?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hyperlink" Target="https://whiterosemaths.com/resources/digital-tool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drive.google.com/file/d/1b28qcCyKgvZorLMrcqFv_dqxMInTPMtB/view?usp=sharing" TargetMode="External"/><Relationship Id="rId4" Type="http://schemas.openxmlformats.org/officeDocument/2006/relationships/hyperlink" Target="https://drive.google.com/file/d/1SMgM8WAsv_1SFAOlrZ_ZrqqIwB3P_hxN/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hyperlink" Target="https://app.century.tech/" TargetMode="External"/><Relationship Id="rId5" Type="http://schemas.openxmlformats.org/officeDocument/2006/relationships/image" Target="../media/image16.png"/><Relationship Id="rId6" Type="http://schemas.openxmlformats.org/officeDocument/2006/relationships/hyperlink" Target="https://ttrockstar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hyperlink" Target="https://www.mosshall.school/learning/curriculum/math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hiterosemaths.com/resources?year=year-5-new" TargetMode="External"/><Relationship Id="rId4" Type="http://schemas.openxmlformats.org/officeDocument/2006/relationships/hyperlink" Target="https://whiterosemaths.com/resources?year=year-6-new" TargetMode="External"/><Relationship Id="rId5" Type="http://schemas.openxmlformats.org/officeDocument/2006/relationships/hyperlink" Target="https://whiterosemaths.com/advice-and-guidance" TargetMode="External"/><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764F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944625"/>
            <a:ext cx="8520600" cy="130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700">
                <a:solidFill>
                  <a:srgbClr val="FFFFFF"/>
                </a:solidFill>
                <a:latin typeface="Inter ExtraBold"/>
                <a:ea typeface="Inter ExtraBold"/>
                <a:cs typeface="Inter ExtraBold"/>
                <a:sym typeface="Inter ExtraBold"/>
              </a:rPr>
              <a:t>Maths at Moss Hall</a:t>
            </a:r>
            <a:endParaRPr sz="5700">
              <a:solidFill>
                <a:srgbClr val="FFFFFF"/>
              </a:solidFill>
              <a:latin typeface="Inter ExtraBold"/>
              <a:ea typeface="Inter ExtraBold"/>
              <a:cs typeface="Inter ExtraBold"/>
              <a:sym typeface="Inter ExtraBold"/>
            </a:endParaRPr>
          </a:p>
        </p:txBody>
      </p:sp>
      <p:sp>
        <p:nvSpPr>
          <p:cNvPr id="55" name="Google Shape;55;p13"/>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3588688" y="294651"/>
            <a:ext cx="1966622" cy="19666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sp>
        <p:nvSpPr>
          <p:cNvPr id="121" name="Google Shape;121;p22"/>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Year 5 Maths Books</a:t>
            </a:r>
            <a:endParaRPr b="1" sz="3480">
              <a:solidFill>
                <a:srgbClr val="FFFFFF"/>
              </a:solidFill>
              <a:latin typeface="Inter"/>
              <a:ea typeface="Inter"/>
              <a:cs typeface="Inter"/>
              <a:sym typeface="Inter"/>
            </a:endParaRPr>
          </a:p>
        </p:txBody>
      </p:sp>
      <p:sp>
        <p:nvSpPr>
          <p:cNvPr id="122" name="Google Shape;122;p22"/>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2"/>
          <p:cNvPicPr preferRelativeResize="0"/>
          <p:nvPr/>
        </p:nvPicPr>
        <p:blipFill>
          <a:blip r:embed="rId3">
            <a:alphaModFix/>
          </a:blip>
          <a:stretch>
            <a:fillRect/>
          </a:stretch>
        </p:blipFill>
        <p:spPr>
          <a:xfrm>
            <a:off x="152400" y="881100"/>
            <a:ext cx="8609744" cy="3917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7" name="Shape 127"/>
        <p:cNvGrpSpPr/>
        <p:nvPr/>
      </p:nvGrpSpPr>
      <p:grpSpPr>
        <a:xfrm>
          <a:off x="0" y="0"/>
          <a:ext cx="0" cy="0"/>
          <a:chOff x="0" y="0"/>
          <a:chExt cx="0" cy="0"/>
        </a:xfrm>
      </p:grpSpPr>
      <p:sp>
        <p:nvSpPr>
          <p:cNvPr id="128" name="Google Shape;128;p23"/>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Year 6 Maths Books</a:t>
            </a:r>
            <a:endParaRPr b="1" sz="3480">
              <a:solidFill>
                <a:schemeClr val="lt1"/>
              </a:solidFill>
              <a:latin typeface="Inter"/>
              <a:ea typeface="Inter"/>
              <a:cs typeface="Inter"/>
              <a:sym typeface="Inter"/>
            </a:endParaRPr>
          </a:p>
        </p:txBody>
      </p:sp>
      <p:sp>
        <p:nvSpPr>
          <p:cNvPr id="129" name="Google Shape;129;p23"/>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23"/>
          <p:cNvPicPr preferRelativeResize="0"/>
          <p:nvPr/>
        </p:nvPicPr>
        <p:blipFill>
          <a:blip r:embed="rId3">
            <a:alphaModFix/>
          </a:blip>
          <a:stretch>
            <a:fillRect/>
          </a:stretch>
        </p:blipFill>
        <p:spPr>
          <a:xfrm>
            <a:off x="156550" y="728700"/>
            <a:ext cx="8830898" cy="4221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4" name="Shape 134"/>
        <p:cNvGrpSpPr/>
        <p:nvPr/>
      </p:nvGrpSpPr>
      <p:grpSpPr>
        <a:xfrm>
          <a:off x="0" y="0"/>
          <a:ext cx="0" cy="0"/>
          <a:chOff x="0" y="0"/>
          <a:chExt cx="0" cy="0"/>
        </a:xfrm>
      </p:grpSpPr>
      <p:sp>
        <p:nvSpPr>
          <p:cNvPr id="135" name="Google Shape;135;p24"/>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Maths Concepts</a:t>
            </a:r>
            <a:endParaRPr b="1" sz="3480">
              <a:solidFill>
                <a:schemeClr val="lt1"/>
              </a:solidFill>
              <a:latin typeface="Inter"/>
              <a:ea typeface="Inter"/>
              <a:cs typeface="Inter"/>
              <a:sym typeface="Inter"/>
            </a:endParaRPr>
          </a:p>
        </p:txBody>
      </p:sp>
      <p:sp>
        <p:nvSpPr>
          <p:cNvPr id="136" name="Google Shape;136;p24"/>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4"/>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8" name="Google Shape;138;p24"/>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139" name="Google Shape;139;p24"/>
          <p:cNvSpPr txBox="1"/>
          <p:nvPr/>
        </p:nvSpPr>
        <p:spPr>
          <a:xfrm>
            <a:off x="527800" y="1678950"/>
            <a:ext cx="80886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u="sng">
                <a:solidFill>
                  <a:schemeClr val="hlink"/>
                </a:solidFill>
                <a:latin typeface="Inter"/>
                <a:ea typeface="Inter"/>
                <a:cs typeface="Inter"/>
                <a:sym typeface="Inter"/>
                <a:hlinkClick r:id="rId3"/>
              </a:rPr>
              <a:t>Addition and subtraction calculation policy</a:t>
            </a:r>
            <a:endParaRPr sz="3000">
              <a:latin typeface="Inter"/>
              <a:ea typeface="Inter"/>
              <a:cs typeface="Inter"/>
              <a:sym typeface="Inter"/>
            </a:endParaRPr>
          </a:p>
          <a:p>
            <a:pPr indent="0" lvl="0" marL="0" rtl="0" algn="ctr">
              <a:spcBef>
                <a:spcPts val="0"/>
              </a:spcBef>
              <a:spcAft>
                <a:spcPts val="0"/>
              </a:spcAft>
              <a:buNone/>
            </a:pPr>
            <a:r>
              <a:t/>
            </a:r>
            <a:endParaRPr sz="3000">
              <a:latin typeface="Inter"/>
              <a:ea typeface="Inter"/>
              <a:cs typeface="Inter"/>
              <a:sym typeface="Inter"/>
            </a:endParaRPr>
          </a:p>
          <a:p>
            <a:pPr indent="0" lvl="0" marL="0" rtl="0" algn="ctr">
              <a:spcBef>
                <a:spcPts val="0"/>
              </a:spcBef>
              <a:spcAft>
                <a:spcPts val="0"/>
              </a:spcAft>
              <a:buNone/>
            </a:pPr>
            <a:r>
              <a:rPr lang="en" sz="3000" u="sng">
                <a:solidFill>
                  <a:schemeClr val="hlink"/>
                </a:solidFill>
                <a:latin typeface="Inter"/>
                <a:ea typeface="Inter"/>
                <a:cs typeface="Inter"/>
                <a:sym typeface="Inter"/>
                <a:hlinkClick r:id="rId4"/>
              </a:rPr>
              <a:t>Multiplication and division calculation policy</a:t>
            </a:r>
            <a:endParaRPr sz="3000">
              <a:latin typeface="Inter"/>
              <a:ea typeface="Inter"/>
              <a:cs typeface="Inter"/>
              <a:sym typeface="Inte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3" name="Shape 143"/>
        <p:cNvGrpSpPr/>
        <p:nvPr/>
      </p:nvGrpSpPr>
      <p:grpSpPr>
        <a:xfrm>
          <a:off x="0" y="0"/>
          <a:ext cx="0" cy="0"/>
          <a:chOff x="0" y="0"/>
          <a:chExt cx="0" cy="0"/>
        </a:xfrm>
      </p:grpSpPr>
      <p:sp>
        <p:nvSpPr>
          <p:cNvPr id="144" name="Google Shape;144;p25"/>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Addition and Subtraction</a:t>
            </a:r>
            <a:endParaRPr b="1" sz="3480">
              <a:solidFill>
                <a:schemeClr val="lt1"/>
              </a:solidFill>
              <a:latin typeface="Inter"/>
              <a:ea typeface="Inter"/>
              <a:cs typeface="Inter"/>
              <a:sym typeface="Inter"/>
            </a:endParaRPr>
          </a:p>
        </p:txBody>
      </p:sp>
      <p:sp>
        <p:nvSpPr>
          <p:cNvPr id="145" name="Google Shape;145;p25"/>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5"/>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7" name="Google Shape;147;p25"/>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48" name="Google Shape;148;p25"/>
          <p:cNvPicPr preferRelativeResize="0"/>
          <p:nvPr/>
        </p:nvPicPr>
        <p:blipFill>
          <a:blip r:embed="rId3">
            <a:alphaModFix/>
          </a:blip>
          <a:stretch>
            <a:fillRect/>
          </a:stretch>
        </p:blipFill>
        <p:spPr>
          <a:xfrm>
            <a:off x="1284825" y="728700"/>
            <a:ext cx="6574538" cy="422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2" name="Shape 152"/>
        <p:cNvGrpSpPr/>
        <p:nvPr/>
      </p:nvGrpSpPr>
      <p:grpSpPr>
        <a:xfrm>
          <a:off x="0" y="0"/>
          <a:ext cx="0" cy="0"/>
          <a:chOff x="0" y="0"/>
          <a:chExt cx="0" cy="0"/>
        </a:xfrm>
      </p:grpSpPr>
      <p:sp>
        <p:nvSpPr>
          <p:cNvPr id="153" name="Google Shape;153;p26"/>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Addition and Subtraction</a:t>
            </a:r>
            <a:endParaRPr b="1" sz="3480">
              <a:solidFill>
                <a:schemeClr val="lt1"/>
              </a:solidFill>
              <a:latin typeface="Inter"/>
              <a:ea typeface="Inter"/>
              <a:cs typeface="Inter"/>
              <a:sym typeface="Inter"/>
            </a:endParaRPr>
          </a:p>
        </p:txBody>
      </p:sp>
      <p:sp>
        <p:nvSpPr>
          <p:cNvPr id="154" name="Google Shape;154;p26"/>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6" name="Google Shape;156;p26"/>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57" name="Google Shape;157;p26"/>
          <p:cNvPicPr preferRelativeResize="0"/>
          <p:nvPr/>
        </p:nvPicPr>
        <p:blipFill>
          <a:blip r:embed="rId3">
            <a:alphaModFix/>
          </a:blip>
          <a:stretch>
            <a:fillRect/>
          </a:stretch>
        </p:blipFill>
        <p:spPr>
          <a:xfrm>
            <a:off x="1269025" y="728700"/>
            <a:ext cx="6606158" cy="422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1" name="Shape 161"/>
        <p:cNvGrpSpPr/>
        <p:nvPr/>
      </p:nvGrpSpPr>
      <p:grpSpPr>
        <a:xfrm>
          <a:off x="0" y="0"/>
          <a:ext cx="0" cy="0"/>
          <a:chOff x="0" y="0"/>
          <a:chExt cx="0" cy="0"/>
        </a:xfrm>
      </p:grpSpPr>
      <p:sp>
        <p:nvSpPr>
          <p:cNvPr id="162" name="Google Shape;162;p27"/>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Multiplication</a:t>
            </a:r>
            <a:endParaRPr b="1" sz="3480">
              <a:solidFill>
                <a:schemeClr val="lt1"/>
              </a:solidFill>
              <a:latin typeface="Inter"/>
              <a:ea typeface="Inter"/>
              <a:cs typeface="Inter"/>
              <a:sym typeface="Inter"/>
            </a:endParaRPr>
          </a:p>
        </p:txBody>
      </p:sp>
      <p:sp>
        <p:nvSpPr>
          <p:cNvPr id="163" name="Google Shape;163;p27"/>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5" name="Google Shape;165;p27"/>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66" name="Google Shape;166;p27"/>
          <p:cNvPicPr preferRelativeResize="0"/>
          <p:nvPr/>
        </p:nvPicPr>
        <p:blipFill>
          <a:blip r:embed="rId3">
            <a:alphaModFix/>
          </a:blip>
          <a:stretch>
            <a:fillRect/>
          </a:stretch>
        </p:blipFill>
        <p:spPr>
          <a:xfrm>
            <a:off x="2513588" y="728700"/>
            <a:ext cx="6630420" cy="4221925"/>
          </a:xfrm>
          <a:prstGeom prst="rect">
            <a:avLst/>
          </a:prstGeom>
          <a:noFill/>
          <a:ln>
            <a:noFill/>
          </a:ln>
        </p:spPr>
      </p:pic>
      <p:sp>
        <p:nvSpPr>
          <p:cNvPr id="167" name="Google Shape;167;p27"/>
          <p:cNvSpPr txBox="1"/>
          <p:nvPr/>
        </p:nvSpPr>
        <p:spPr>
          <a:xfrm>
            <a:off x="100" y="3866125"/>
            <a:ext cx="23577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u="sng">
                <a:solidFill>
                  <a:schemeClr val="hlink"/>
                </a:solidFill>
                <a:latin typeface="Inter"/>
                <a:ea typeface="Inter"/>
                <a:cs typeface="Inter"/>
                <a:sym typeface="Inter"/>
                <a:hlinkClick r:id="rId4"/>
              </a:rPr>
              <a:t>https://whiterosemaths.com/resources/digital-tools</a:t>
            </a:r>
            <a:endParaRPr sz="1900">
              <a:latin typeface="Inter"/>
              <a:ea typeface="Inter"/>
              <a:cs typeface="Inter"/>
              <a:sym typeface="Inte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000"/>
                                        <p:tgtEl>
                                          <p:spTgt spid="16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1" name="Shape 171"/>
        <p:cNvGrpSpPr/>
        <p:nvPr/>
      </p:nvGrpSpPr>
      <p:grpSpPr>
        <a:xfrm>
          <a:off x="0" y="0"/>
          <a:ext cx="0" cy="0"/>
          <a:chOff x="0" y="0"/>
          <a:chExt cx="0" cy="0"/>
        </a:xfrm>
      </p:grpSpPr>
      <p:sp>
        <p:nvSpPr>
          <p:cNvPr id="172" name="Google Shape;172;p28"/>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Multiplication</a:t>
            </a:r>
            <a:endParaRPr b="1" sz="3480">
              <a:solidFill>
                <a:schemeClr val="lt1"/>
              </a:solidFill>
              <a:latin typeface="Inter"/>
              <a:ea typeface="Inter"/>
              <a:cs typeface="Inter"/>
              <a:sym typeface="Inter"/>
            </a:endParaRPr>
          </a:p>
        </p:txBody>
      </p:sp>
      <p:sp>
        <p:nvSpPr>
          <p:cNvPr id="173" name="Google Shape;173;p28"/>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5" name="Google Shape;175;p28"/>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76" name="Google Shape;176;p28"/>
          <p:cNvPicPr preferRelativeResize="0"/>
          <p:nvPr/>
        </p:nvPicPr>
        <p:blipFill>
          <a:blip r:embed="rId3">
            <a:alphaModFix/>
          </a:blip>
          <a:stretch>
            <a:fillRect/>
          </a:stretch>
        </p:blipFill>
        <p:spPr>
          <a:xfrm>
            <a:off x="1284363" y="728700"/>
            <a:ext cx="6575269" cy="4221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1000"/>
                                        <p:tgtEl>
                                          <p:spTgt spid="1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0" name="Shape 180"/>
        <p:cNvGrpSpPr/>
        <p:nvPr/>
      </p:nvGrpSpPr>
      <p:grpSpPr>
        <a:xfrm>
          <a:off x="0" y="0"/>
          <a:ext cx="0" cy="0"/>
          <a:chOff x="0" y="0"/>
          <a:chExt cx="0" cy="0"/>
        </a:xfrm>
      </p:grpSpPr>
      <p:sp>
        <p:nvSpPr>
          <p:cNvPr id="181" name="Google Shape;181;p29"/>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Division</a:t>
            </a:r>
            <a:endParaRPr b="1" sz="3480">
              <a:solidFill>
                <a:schemeClr val="lt1"/>
              </a:solidFill>
              <a:latin typeface="Inter"/>
              <a:ea typeface="Inter"/>
              <a:cs typeface="Inter"/>
              <a:sym typeface="Inter"/>
            </a:endParaRPr>
          </a:p>
        </p:txBody>
      </p:sp>
      <p:sp>
        <p:nvSpPr>
          <p:cNvPr id="182" name="Google Shape;182;p29"/>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9"/>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4" name="Google Shape;184;p29"/>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85" name="Google Shape;185;p29"/>
          <p:cNvPicPr preferRelativeResize="0"/>
          <p:nvPr/>
        </p:nvPicPr>
        <p:blipFill>
          <a:blip r:embed="rId3">
            <a:alphaModFix/>
          </a:blip>
          <a:stretch>
            <a:fillRect/>
          </a:stretch>
        </p:blipFill>
        <p:spPr>
          <a:xfrm>
            <a:off x="1335525" y="728700"/>
            <a:ext cx="6473142" cy="42219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1000"/>
                                        <p:tgtEl>
                                          <p:spTgt spid="1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9" name="Shape 189"/>
        <p:cNvGrpSpPr/>
        <p:nvPr/>
      </p:nvGrpSpPr>
      <p:grpSpPr>
        <a:xfrm>
          <a:off x="0" y="0"/>
          <a:ext cx="0" cy="0"/>
          <a:chOff x="0" y="0"/>
          <a:chExt cx="0" cy="0"/>
        </a:xfrm>
      </p:grpSpPr>
      <p:sp>
        <p:nvSpPr>
          <p:cNvPr id="190" name="Google Shape;190;p30"/>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Division</a:t>
            </a:r>
            <a:endParaRPr b="1" sz="3480">
              <a:solidFill>
                <a:schemeClr val="lt1"/>
              </a:solidFill>
              <a:latin typeface="Inter"/>
              <a:ea typeface="Inter"/>
              <a:cs typeface="Inter"/>
              <a:sym typeface="Inter"/>
            </a:endParaRPr>
          </a:p>
        </p:txBody>
      </p:sp>
      <p:sp>
        <p:nvSpPr>
          <p:cNvPr id="191" name="Google Shape;191;p30"/>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3" name="Google Shape;193;p30"/>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194" name="Google Shape;194;p30"/>
          <p:cNvPicPr preferRelativeResize="0"/>
          <p:nvPr/>
        </p:nvPicPr>
        <p:blipFill>
          <a:blip r:embed="rId3">
            <a:alphaModFix/>
          </a:blip>
          <a:stretch>
            <a:fillRect/>
          </a:stretch>
        </p:blipFill>
        <p:spPr>
          <a:xfrm>
            <a:off x="1246404" y="728700"/>
            <a:ext cx="6651401" cy="4221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1000"/>
                                        <p:tgtEl>
                                          <p:spTgt spid="19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8" name="Shape 198"/>
        <p:cNvGrpSpPr/>
        <p:nvPr/>
      </p:nvGrpSpPr>
      <p:grpSpPr>
        <a:xfrm>
          <a:off x="0" y="0"/>
          <a:ext cx="0" cy="0"/>
          <a:chOff x="0" y="0"/>
          <a:chExt cx="0" cy="0"/>
        </a:xfrm>
      </p:grpSpPr>
      <p:sp>
        <p:nvSpPr>
          <p:cNvPr id="199" name="Google Shape;199;p31"/>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Division</a:t>
            </a:r>
            <a:endParaRPr b="1" sz="3480">
              <a:solidFill>
                <a:schemeClr val="lt1"/>
              </a:solidFill>
              <a:latin typeface="Inter"/>
              <a:ea typeface="Inter"/>
              <a:cs typeface="Inter"/>
              <a:sym typeface="Inter"/>
            </a:endParaRPr>
          </a:p>
        </p:txBody>
      </p:sp>
      <p:sp>
        <p:nvSpPr>
          <p:cNvPr id="200" name="Google Shape;200;p31"/>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1"/>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2" name="Google Shape;202;p31"/>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203" name="Google Shape;203;p31"/>
          <p:cNvPicPr preferRelativeResize="0"/>
          <p:nvPr/>
        </p:nvPicPr>
        <p:blipFill>
          <a:blip r:embed="rId3">
            <a:alphaModFix/>
          </a:blip>
          <a:stretch>
            <a:fillRect/>
          </a:stretch>
        </p:blipFill>
        <p:spPr>
          <a:xfrm>
            <a:off x="1222700" y="728700"/>
            <a:ext cx="6698800" cy="4221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0" name="Shape 60"/>
        <p:cNvGrpSpPr/>
        <p:nvPr/>
      </p:nvGrpSpPr>
      <p:grpSpPr>
        <a:xfrm>
          <a:off x="0" y="0"/>
          <a:ext cx="0" cy="0"/>
          <a:chOff x="0" y="0"/>
          <a:chExt cx="0" cy="0"/>
        </a:xfrm>
      </p:grpSpPr>
      <p:sp>
        <p:nvSpPr>
          <p:cNvPr id="61" name="Google Shape;61;p14"/>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800">
                <a:solidFill>
                  <a:schemeClr val="lt1"/>
                </a:solidFill>
                <a:latin typeface="Inter ExtraBold"/>
                <a:ea typeface="Inter ExtraBold"/>
                <a:cs typeface="Inter ExtraBold"/>
                <a:sym typeface="Inter ExtraBold"/>
              </a:rPr>
              <a:t>Which is the odd one out and why?</a:t>
            </a:r>
            <a:endParaRPr b="1" sz="1580">
              <a:solidFill>
                <a:srgbClr val="FFFFFF"/>
              </a:solidFill>
              <a:latin typeface="Inter"/>
              <a:ea typeface="Inter"/>
              <a:cs typeface="Inter"/>
              <a:sym typeface="Inter"/>
            </a:endParaRPr>
          </a:p>
        </p:txBody>
      </p:sp>
      <p:sp>
        <p:nvSpPr>
          <p:cNvPr id="62" name="Google Shape;62;p14"/>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nvSpPr>
        <p:spPr>
          <a:xfrm>
            <a:off x="1693500" y="1925250"/>
            <a:ext cx="57570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7200">
                <a:solidFill>
                  <a:srgbClr val="3764F2"/>
                </a:solidFill>
                <a:latin typeface="Inter"/>
                <a:ea typeface="Inter"/>
                <a:cs typeface="Inter"/>
                <a:sym typeface="Inter"/>
              </a:rPr>
              <a:t>5     10     12</a:t>
            </a:r>
            <a:endParaRPr sz="7200">
              <a:solidFill>
                <a:srgbClr val="3764F2"/>
              </a:solidFill>
              <a:latin typeface="Inter"/>
              <a:ea typeface="Inter"/>
              <a:cs typeface="Inter"/>
              <a:sym typeface="Inte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7" name="Shape 207"/>
        <p:cNvGrpSpPr/>
        <p:nvPr/>
      </p:nvGrpSpPr>
      <p:grpSpPr>
        <a:xfrm>
          <a:off x="0" y="0"/>
          <a:ext cx="0" cy="0"/>
          <a:chOff x="0" y="0"/>
          <a:chExt cx="0" cy="0"/>
        </a:xfrm>
      </p:grpSpPr>
      <p:sp>
        <p:nvSpPr>
          <p:cNvPr id="208" name="Google Shape;208;p32"/>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Division</a:t>
            </a:r>
            <a:endParaRPr b="1" sz="3480">
              <a:solidFill>
                <a:schemeClr val="lt1"/>
              </a:solidFill>
              <a:latin typeface="Inter"/>
              <a:ea typeface="Inter"/>
              <a:cs typeface="Inter"/>
              <a:sym typeface="Inter"/>
            </a:endParaRPr>
          </a:p>
        </p:txBody>
      </p:sp>
      <p:sp>
        <p:nvSpPr>
          <p:cNvPr id="209" name="Google Shape;209;p32"/>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2"/>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1" name="Google Shape;211;p32"/>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212" name="Google Shape;212;p32"/>
          <p:cNvPicPr preferRelativeResize="0"/>
          <p:nvPr/>
        </p:nvPicPr>
        <p:blipFill>
          <a:blip r:embed="rId3">
            <a:alphaModFix/>
          </a:blip>
          <a:stretch>
            <a:fillRect/>
          </a:stretch>
        </p:blipFill>
        <p:spPr>
          <a:xfrm>
            <a:off x="1222100" y="728700"/>
            <a:ext cx="6699995" cy="422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000"/>
                                        <p:tgtEl>
                                          <p:spTgt spid="21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6" name="Shape 216"/>
        <p:cNvGrpSpPr/>
        <p:nvPr/>
      </p:nvGrpSpPr>
      <p:grpSpPr>
        <a:xfrm>
          <a:off x="0" y="0"/>
          <a:ext cx="0" cy="0"/>
          <a:chOff x="0" y="0"/>
          <a:chExt cx="0" cy="0"/>
        </a:xfrm>
      </p:grpSpPr>
      <p:sp>
        <p:nvSpPr>
          <p:cNvPr id="217" name="Google Shape;217;p33"/>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4200">
                <a:solidFill>
                  <a:schemeClr val="lt1"/>
                </a:solidFill>
                <a:latin typeface="Inter ExtraBold"/>
                <a:ea typeface="Inter ExtraBold"/>
                <a:cs typeface="Inter ExtraBold"/>
                <a:sym typeface="Inter ExtraBold"/>
              </a:rPr>
              <a:t>Maths Concepts</a:t>
            </a:r>
            <a:endParaRPr b="1" sz="3480">
              <a:solidFill>
                <a:schemeClr val="lt1"/>
              </a:solidFill>
              <a:latin typeface="Inter"/>
              <a:ea typeface="Inter"/>
              <a:cs typeface="Inter"/>
              <a:sym typeface="Inter"/>
            </a:endParaRPr>
          </a:p>
        </p:txBody>
      </p:sp>
      <p:sp>
        <p:nvSpPr>
          <p:cNvPr id="218" name="Google Shape;218;p33"/>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3"/>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0" name="Google Shape;220;p33"/>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221" name="Google Shape;221;p33"/>
          <p:cNvSpPr txBox="1"/>
          <p:nvPr/>
        </p:nvSpPr>
        <p:spPr>
          <a:xfrm>
            <a:off x="527800" y="1678950"/>
            <a:ext cx="8088600" cy="178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u="sng">
                <a:solidFill>
                  <a:schemeClr val="hlink"/>
                </a:solidFill>
                <a:latin typeface="Inter"/>
                <a:ea typeface="Inter"/>
                <a:cs typeface="Inter"/>
                <a:sym typeface="Inter"/>
                <a:hlinkClick r:id="rId3"/>
              </a:rPr>
              <a:t>Addition and subtraction calculation policy</a:t>
            </a:r>
            <a:endParaRPr sz="3000">
              <a:latin typeface="Inter"/>
              <a:ea typeface="Inter"/>
              <a:cs typeface="Inter"/>
              <a:sym typeface="Inter"/>
            </a:endParaRPr>
          </a:p>
          <a:p>
            <a:pPr indent="0" lvl="0" marL="0" rtl="0" algn="ctr">
              <a:spcBef>
                <a:spcPts val="0"/>
              </a:spcBef>
              <a:spcAft>
                <a:spcPts val="0"/>
              </a:spcAft>
              <a:buNone/>
            </a:pPr>
            <a:r>
              <a:t/>
            </a:r>
            <a:endParaRPr sz="3000">
              <a:latin typeface="Inter"/>
              <a:ea typeface="Inter"/>
              <a:cs typeface="Inter"/>
              <a:sym typeface="Inter"/>
            </a:endParaRPr>
          </a:p>
          <a:p>
            <a:pPr indent="0" lvl="0" marL="0" rtl="0" algn="ctr">
              <a:spcBef>
                <a:spcPts val="0"/>
              </a:spcBef>
              <a:spcAft>
                <a:spcPts val="0"/>
              </a:spcAft>
              <a:buNone/>
            </a:pPr>
            <a:r>
              <a:rPr lang="en" sz="3000" u="sng">
                <a:solidFill>
                  <a:schemeClr val="hlink"/>
                </a:solidFill>
                <a:latin typeface="Inter"/>
                <a:ea typeface="Inter"/>
                <a:cs typeface="Inter"/>
                <a:sym typeface="Inter"/>
                <a:hlinkClick r:id="rId4"/>
              </a:rPr>
              <a:t>Multiplication and division calculation policy</a:t>
            </a:r>
            <a:endParaRPr sz="3000">
              <a:latin typeface="Inter"/>
              <a:ea typeface="Inter"/>
              <a:cs typeface="Inter"/>
              <a:sym typeface="Inte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1000"/>
                                        <p:tgtEl>
                                          <p:spTgt spid="22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5" name="Shape 225"/>
        <p:cNvGrpSpPr/>
        <p:nvPr/>
      </p:nvGrpSpPr>
      <p:grpSpPr>
        <a:xfrm>
          <a:off x="0" y="0"/>
          <a:ext cx="0" cy="0"/>
          <a:chOff x="0" y="0"/>
          <a:chExt cx="0" cy="0"/>
        </a:xfrm>
      </p:grpSpPr>
      <p:sp>
        <p:nvSpPr>
          <p:cNvPr id="226" name="Google Shape;226;p34"/>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2700">
                <a:solidFill>
                  <a:schemeClr val="lt1"/>
                </a:solidFill>
                <a:latin typeface="Inter ExtraBold"/>
                <a:ea typeface="Inter ExtraBold"/>
                <a:cs typeface="Inter ExtraBold"/>
                <a:sym typeface="Inter ExtraBold"/>
              </a:rPr>
              <a:t>How can you help your child with Maths at home?</a:t>
            </a:r>
            <a:endParaRPr sz="2700">
              <a:solidFill>
                <a:schemeClr val="lt1"/>
              </a:solidFill>
              <a:latin typeface="Inter ExtraBold"/>
              <a:ea typeface="Inter ExtraBold"/>
              <a:cs typeface="Inter ExtraBold"/>
              <a:sym typeface="Inter ExtraBold"/>
            </a:endParaRPr>
          </a:p>
        </p:txBody>
      </p:sp>
      <p:sp>
        <p:nvSpPr>
          <p:cNvPr id="227" name="Google Shape;227;p34"/>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4"/>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9" name="Google Shape;229;p34"/>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230" name="Google Shape;230;p34"/>
          <p:cNvSpPr txBox="1"/>
          <p:nvPr/>
        </p:nvSpPr>
        <p:spPr>
          <a:xfrm>
            <a:off x="100" y="728700"/>
            <a:ext cx="9223500" cy="4042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a:t>
            </a:r>
            <a:r>
              <a:rPr lang="en" sz="1900">
                <a:solidFill>
                  <a:srgbClr val="3764F2"/>
                </a:solidFill>
                <a:latin typeface="Inter"/>
                <a:ea typeface="Inter"/>
                <a:cs typeface="Inter"/>
                <a:sym typeface="Inter"/>
              </a:rPr>
              <a:t>Take away their fear</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*Let your child know you believe they can be successful in maths</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*Encourage and support risk taking and celebrate perseverance.</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*Encourage your children to solve problems with you</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*Help them identify different methods or strategies to use in finding solutions and resist the temptation to provide the answer or method</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*There is usually more than one way to solve a problem, and simpler strategies are often effective</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*Provide opportunities for your child to explain and justify their thinking</a:t>
            </a:r>
            <a:endParaRPr sz="1900">
              <a:solidFill>
                <a:srgbClr val="3764F2"/>
              </a:solidFill>
              <a:latin typeface="Inter"/>
              <a:ea typeface="Inter"/>
              <a:cs typeface="Inter"/>
              <a:sym typeface="Inter"/>
            </a:endParaRPr>
          </a:p>
          <a:p>
            <a:pPr indent="0" lvl="0" marL="0" rtl="0" algn="l">
              <a:lnSpc>
                <a:spcPct val="115000"/>
              </a:lnSpc>
              <a:spcBef>
                <a:spcPts val="600"/>
              </a:spcBef>
              <a:spcAft>
                <a:spcPts val="0"/>
              </a:spcAft>
              <a:buNone/>
            </a:pPr>
            <a:r>
              <a:rPr lang="en" sz="1900">
                <a:solidFill>
                  <a:srgbClr val="3764F2"/>
                </a:solidFill>
                <a:latin typeface="Inter"/>
                <a:ea typeface="Inter"/>
                <a:cs typeface="Inter"/>
                <a:sym typeface="Inter"/>
              </a:rPr>
              <a:t>*Seeing mistakes as an opportunity to learn and using them to discuss</a:t>
            </a:r>
            <a:endParaRPr sz="1900">
              <a:solidFill>
                <a:srgbClr val="3764F2"/>
              </a:solidFill>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1000"/>
                                        <p:tgtEl>
                                          <p:spTgt spid="22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4" name="Shape 234"/>
        <p:cNvGrpSpPr/>
        <p:nvPr/>
      </p:nvGrpSpPr>
      <p:grpSpPr>
        <a:xfrm>
          <a:off x="0" y="0"/>
          <a:ext cx="0" cy="0"/>
          <a:chOff x="0" y="0"/>
          <a:chExt cx="0" cy="0"/>
        </a:xfrm>
      </p:grpSpPr>
      <p:sp>
        <p:nvSpPr>
          <p:cNvPr id="235" name="Google Shape;235;p35"/>
          <p:cNvSpPr txBox="1"/>
          <p:nvPr>
            <p:ph type="ctrTitle"/>
          </p:nvPr>
        </p:nvSpPr>
        <p:spPr>
          <a:xfrm>
            <a:off x="100" y="0"/>
            <a:ext cx="9144000" cy="4806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2700">
                <a:solidFill>
                  <a:schemeClr val="lt1"/>
                </a:solidFill>
                <a:latin typeface="Inter ExtraBold"/>
                <a:ea typeface="Inter ExtraBold"/>
                <a:cs typeface="Inter ExtraBold"/>
                <a:sym typeface="Inter ExtraBold"/>
              </a:rPr>
              <a:t>How can you help your child with Maths at home?</a:t>
            </a:r>
            <a:endParaRPr sz="2700">
              <a:solidFill>
                <a:schemeClr val="lt1"/>
              </a:solidFill>
              <a:latin typeface="Inter ExtraBold"/>
              <a:ea typeface="Inter ExtraBold"/>
              <a:cs typeface="Inter ExtraBold"/>
              <a:sym typeface="Inter ExtraBold"/>
            </a:endParaRPr>
          </a:p>
        </p:txBody>
      </p:sp>
      <p:sp>
        <p:nvSpPr>
          <p:cNvPr id="236" name="Google Shape;236;p35"/>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5"/>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8" name="Google Shape;238;p35"/>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239" name="Google Shape;239;p35"/>
          <p:cNvSpPr txBox="1"/>
          <p:nvPr/>
        </p:nvSpPr>
        <p:spPr>
          <a:xfrm>
            <a:off x="100" y="480600"/>
            <a:ext cx="9223500" cy="4725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600"/>
              </a:spcBef>
              <a:spcAft>
                <a:spcPts val="0"/>
              </a:spcAft>
              <a:buNone/>
            </a:pPr>
            <a:r>
              <a:rPr lang="en" sz="1900">
                <a:solidFill>
                  <a:srgbClr val="3764F2"/>
                </a:solidFill>
                <a:latin typeface="Inter"/>
                <a:ea typeface="Inter"/>
                <a:cs typeface="Inter"/>
                <a:sym typeface="Inter"/>
              </a:rPr>
              <a:t>Connect mathematics to real life experiences. Emphasising the mathematics around us helps to make mathematics education relevant.  </a:t>
            </a:r>
            <a:endParaRPr sz="1900">
              <a:solidFill>
                <a:srgbClr val="3764F2"/>
              </a:solidFill>
              <a:latin typeface="Inter"/>
              <a:ea typeface="Inter"/>
              <a:cs typeface="Inter"/>
              <a:sym typeface="Inter"/>
            </a:endParaRPr>
          </a:p>
          <a:p>
            <a:pPr indent="-349250" lvl="0" marL="457200" rtl="0" algn="l">
              <a:lnSpc>
                <a:spcPct val="100000"/>
              </a:lnSpc>
              <a:spcBef>
                <a:spcPts val="600"/>
              </a:spcBef>
              <a:spcAft>
                <a:spcPts val="0"/>
              </a:spcAft>
              <a:buClr>
                <a:srgbClr val="3764F2"/>
              </a:buClr>
              <a:buSzPts val="1900"/>
              <a:buFont typeface="Inter"/>
              <a:buChar char="-"/>
            </a:pPr>
            <a:r>
              <a:rPr lang="en" sz="1900">
                <a:solidFill>
                  <a:srgbClr val="3764F2"/>
                </a:solidFill>
                <a:latin typeface="Inter"/>
                <a:ea typeface="Inter"/>
                <a:cs typeface="Inter"/>
                <a:sym typeface="Inter"/>
              </a:rPr>
              <a:t>Managing money when shopping estimate how much it will be. How much change would you get from…?  Comparing prices at petrol stations. Is it cheaper to buy 9 litres of petrol at £1.69 or 9 litres of petrol at  £1.71? How much saving could be made if over a year? </a:t>
            </a:r>
            <a:endParaRPr sz="1900">
              <a:solidFill>
                <a:srgbClr val="3764F2"/>
              </a:solidFill>
              <a:latin typeface="Inter"/>
              <a:ea typeface="Inter"/>
              <a:cs typeface="Inter"/>
              <a:sym typeface="Inter"/>
            </a:endParaRPr>
          </a:p>
          <a:p>
            <a:pPr indent="-349250" lvl="0" marL="457200" rtl="0" algn="l">
              <a:lnSpc>
                <a:spcPct val="100000"/>
              </a:lnSpc>
              <a:spcBef>
                <a:spcPts val="0"/>
              </a:spcBef>
              <a:spcAft>
                <a:spcPts val="0"/>
              </a:spcAft>
              <a:buClr>
                <a:srgbClr val="3764F2"/>
              </a:buClr>
              <a:buSzPts val="1900"/>
              <a:buFont typeface="Inter"/>
              <a:buChar char="-"/>
            </a:pPr>
            <a:r>
              <a:rPr lang="en" sz="1900">
                <a:solidFill>
                  <a:srgbClr val="3764F2"/>
                </a:solidFill>
                <a:latin typeface="Inter"/>
                <a:ea typeface="Inter"/>
                <a:cs typeface="Inter"/>
                <a:sym typeface="Inter"/>
              </a:rPr>
              <a:t>Practise spotting and recognising numbers in the environment. Add/multiply/subtract/divide door numbers, numbers on car registration plates, road signs and at the shop.</a:t>
            </a:r>
            <a:endParaRPr sz="1900">
              <a:solidFill>
                <a:srgbClr val="3764F2"/>
              </a:solidFill>
              <a:latin typeface="Inter"/>
              <a:ea typeface="Inter"/>
              <a:cs typeface="Inter"/>
              <a:sym typeface="Inter"/>
            </a:endParaRPr>
          </a:p>
          <a:p>
            <a:pPr indent="-349250" lvl="0" marL="457200" rtl="0" algn="l">
              <a:lnSpc>
                <a:spcPct val="100000"/>
              </a:lnSpc>
              <a:spcBef>
                <a:spcPts val="0"/>
              </a:spcBef>
              <a:spcAft>
                <a:spcPts val="0"/>
              </a:spcAft>
              <a:buClr>
                <a:srgbClr val="3764F2"/>
              </a:buClr>
              <a:buSzPts val="1900"/>
              <a:buFont typeface="Inter"/>
              <a:buChar char="-"/>
            </a:pPr>
            <a:r>
              <a:rPr lang="en" sz="1900">
                <a:solidFill>
                  <a:srgbClr val="3764F2"/>
                </a:solidFill>
                <a:latin typeface="Inter"/>
                <a:ea typeface="Inter"/>
                <a:cs typeface="Inter"/>
                <a:sym typeface="Inter"/>
              </a:rPr>
              <a:t>Flicking through the TV guide? Ask your child to calculate the length of their favourite programmes. How long is it until the next programme?</a:t>
            </a:r>
            <a:endParaRPr sz="1900">
              <a:solidFill>
                <a:srgbClr val="3764F2"/>
              </a:solidFill>
              <a:latin typeface="Inter"/>
              <a:ea typeface="Inter"/>
              <a:cs typeface="Inter"/>
              <a:sym typeface="Inter"/>
            </a:endParaRPr>
          </a:p>
          <a:p>
            <a:pPr indent="-349250" lvl="0" marL="457200" rtl="0" algn="l">
              <a:spcBef>
                <a:spcPts val="0"/>
              </a:spcBef>
              <a:spcAft>
                <a:spcPts val="0"/>
              </a:spcAft>
              <a:buClr>
                <a:srgbClr val="3764F2"/>
              </a:buClr>
              <a:buSzPts val="1900"/>
              <a:buFont typeface="Inter"/>
              <a:buChar char="-"/>
            </a:pPr>
            <a:r>
              <a:rPr lang="en" sz="1900">
                <a:solidFill>
                  <a:srgbClr val="3764F2"/>
                </a:solidFill>
                <a:latin typeface="Inter"/>
                <a:ea typeface="Inter"/>
                <a:cs typeface="Inter"/>
                <a:sym typeface="Inter"/>
              </a:rPr>
              <a:t>Use food packaging to discuss 2D and 3D shapes. What are the properties of these shapes e.g. how many faces, sides, vertices? Flatten the packaging out to find the net of the 3D shape too. </a:t>
            </a:r>
            <a:endParaRPr sz="2000">
              <a:solidFill>
                <a:srgbClr val="3764F2"/>
              </a:solidFill>
              <a:latin typeface="Inter"/>
              <a:ea typeface="Inter"/>
              <a:cs typeface="Inter"/>
              <a:sym typeface="Inter"/>
            </a:endParaRPr>
          </a:p>
          <a:p>
            <a:pPr indent="0" lvl="0" marL="0" rtl="0" algn="l">
              <a:lnSpc>
                <a:spcPct val="100000"/>
              </a:lnSpc>
              <a:spcBef>
                <a:spcPts val="600"/>
              </a:spcBef>
              <a:spcAft>
                <a:spcPts val="0"/>
              </a:spcAft>
              <a:buNone/>
            </a:pPr>
            <a:r>
              <a:t/>
            </a:r>
            <a:endParaRPr sz="1900">
              <a:solidFill>
                <a:srgbClr val="3764F2"/>
              </a:solidFill>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000"/>
                                        <p:tgtEl>
                                          <p:spTgt spid="2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3" name="Shape 243"/>
        <p:cNvGrpSpPr/>
        <p:nvPr/>
      </p:nvGrpSpPr>
      <p:grpSpPr>
        <a:xfrm>
          <a:off x="0" y="0"/>
          <a:ext cx="0" cy="0"/>
          <a:chOff x="0" y="0"/>
          <a:chExt cx="0" cy="0"/>
        </a:xfrm>
      </p:grpSpPr>
      <p:sp>
        <p:nvSpPr>
          <p:cNvPr id="244" name="Google Shape;244;p36"/>
          <p:cNvSpPr txBox="1"/>
          <p:nvPr>
            <p:ph type="ctrTitle"/>
          </p:nvPr>
        </p:nvSpPr>
        <p:spPr>
          <a:xfrm>
            <a:off x="100" y="0"/>
            <a:ext cx="9144000" cy="4806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2700">
                <a:solidFill>
                  <a:schemeClr val="lt1"/>
                </a:solidFill>
                <a:latin typeface="Inter ExtraBold"/>
                <a:ea typeface="Inter ExtraBold"/>
                <a:cs typeface="Inter ExtraBold"/>
                <a:sym typeface="Inter ExtraBold"/>
              </a:rPr>
              <a:t>How can you help your child with Maths at home?</a:t>
            </a:r>
            <a:endParaRPr sz="2700">
              <a:solidFill>
                <a:schemeClr val="lt1"/>
              </a:solidFill>
              <a:latin typeface="Inter ExtraBold"/>
              <a:ea typeface="Inter ExtraBold"/>
              <a:cs typeface="Inter ExtraBold"/>
              <a:sym typeface="Inter ExtraBold"/>
            </a:endParaRPr>
          </a:p>
        </p:txBody>
      </p:sp>
      <p:sp>
        <p:nvSpPr>
          <p:cNvPr id="245" name="Google Shape;245;p36"/>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6"/>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7" name="Google Shape;247;p36"/>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sp>
        <p:nvSpPr>
          <p:cNvPr id="248" name="Google Shape;248;p36"/>
          <p:cNvSpPr txBox="1"/>
          <p:nvPr/>
        </p:nvSpPr>
        <p:spPr>
          <a:xfrm>
            <a:off x="100" y="480600"/>
            <a:ext cx="9223500" cy="3955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600"/>
              </a:spcBef>
              <a:spcAft>
                <a:spcPts val="0"/>
              </a:spcAft>
              <a:buNone/>
            </a:pPr>
            <a:r>
              <a:rPr lang="en" sz="2000">
                <a:solidFill>
                  <a:srgbClr val="3764F2"/>
                </a:solidFill>
                <a:latin typeface="Inter"/>
                <a:ea typeface="Inter"/>
                <a:cs typeface="Inter"/>
                <a:sym typeface="Inter"/>
              </a:rPr>
              <a:t>Connect mathematics to real life experiences. Emphasising the mathematics around us helps to make mathematics education relevant.  </a:t>
            </a:r>
            <a:endParaRPr sz="2000">
              <a:solidFill>
                <a:srgbClr val="3764F2"/>
              </a:solidFill>
              <a:latin typeface="Inter"/>
              <a:ea typeface="Inter"/>
              <a:cs typeface="Inter"/>
              <a:sym typeface="Inter"/>
            </a:endParaRPr>
          </a:p>
          <a:p>
            <a:pPr indent="-355600" lvl="0" marL="457200" rtl="0" algn="l">
              <a:lnSpc>
                <a:spcPct val="100000"/>
              </a:lnSpc>
              <a:spcBef>
                <a:spcPts val="600"/>
              </a:spcBef>
              <a:spcAft>
                <a:spcPts val="0"/>
              </a:spcAft>
              <a:buClr>
                <a:srgbClr val="3764F2"/>
              </a:buClr>
              <a:buSzPts val="2000"/>
              <a:buFont typeface="Inter"/>
              <a:buChar char="-"/>
            </a:pPr>
            <a:r>
              <a:rPr lang="en" sz="2000">
                <a:solidFill>
                  <a:srgbClr val="3764F2"/>
                </a:solidFill>
                <a:latin typeface="Inter"/>
                <a:ea typeface="Inter"/>
                <a:cs typeface="Inter"/>
                <a:sym typeface="Inter"/>
              </a:rPr>
              <a:t>Measuring up for new furniture? Want to make sure the Christmas tree will fit in your living room? These are really good opportunities to encourage your child to see the value of careful measuring skills in everyday life.</a:t>
            </a:r>
            <a:endParaRPr sz="2000">
              <a:solidFill>
                <a:srgbClr val="3764F2"/>
              </a:solidFill>
              <a:latin typeface="Inter"/>
              <a:ea typeface="Inter"/>
              <a:cs typeface="Inter"/>
              <a:sym typeface="Inter"/>
            </a:endParaRPr>
          </a:p>
          <a:p>
            <a:pPr indent="-355600" lvl="0" marL="457200" rtl="0" algn="l">
              <a:lnSpc>
                <a:spcPct val="100000"/>
              </a:lnSpc>
              <a:spcBef>
                <a:spcPts val="0"/>
              </a:spcBef>
              <a:spcAft>
                <a:spcPts val="0"/>
              </a:spcAft>
              <a:buClr>
                <a:srgbClr val="3764F2"/>
              </a:buClr>
              <a:buSzPts val="2000"/>
              <a:buFont typeface="Inter"/>
              <a:buChar char="-"/>
            </a:pPr>
            <a:r>
              <a:rPr lang="en" sz="2000">
                <a:solidFill>
                  <a:srgbClr val="3764F2"/>
                </a:solidFill>
                <a:latin typeface="Inter"/>
                <a:ea typeface="Inter"/>
                <a:cs typeface="Inter"/>
                <a:sym typeface="Inter"/>
              </a:rPr>
              <a:t>Practise telling the time with your child. Can they read both the digital and analogue clock? Can they readily convert between the two and use the 24 hour clock? Can they also recognise Roman Numeral representations of the time too?</a:t>
            </a:r>
            <a:endParaRPr sz="2000">
              <a:solidFill>
                <a:srgbClr val="3764F2"/>
              </a:solidFill>
              <a:latin typeface="Inter"/>
              <a:ea typeface="Inter"/>
              <a:cs typeface="Inter"/>
              <a:sym typeface="Inter"/>
            </a:endParaRPr>
          </a:p>
          <a:p>
            <a:pPr indent="-355600" lvl="0" marL="457200" rtl="0" algn="l">
              <a:lnSpc>
                <a:spcPct val="100000"/>
              </a:lnSpc>
              <a:spcBef>
                <a:spcPts val="0"/>
              </a:spcBef>
              <a:spcAft>
                <a:spcPts val="0"/>
              </a:spcAft>
              <a:buClr>
                <a:srgbClr val="3764F2"/>
              </a:buClr>
              <a:buSzPts val="2000"/>
              <a:buFont typeface="Inter"/>
              <a:buChar char="-"/>
            </a:pPr>
            <a:r>
              <a:rPr lang="en" sz="2000">
                <a:solidFill>
                  <a:srgbClr val="3764F2"/>
                </a:solidFill>
                <a:latin typeface="Inter"/>
                <a:ea typeface="Inter"/>
                <a:cs typeface="Inter"/>
                <a:sym typeface="Inter"/>
              </a:rPr>
              <a:t>Board Games supply endless opportunities for Maths – Snakes and Ladders, Monopoly, Bingo, Connect Four, Battle Ships etc</a:t>
            </a:r>
            <a:endParaRPr sz="1900">
              <a:solidFill>
                <a:srgbClr val="3764F2"/>
              </a:solidFill>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1000"/>
                                        <p:tgtEl>
                                          <p:spTgt spid="24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2" name="Shape 252"/>
        <p:cNvGrpSpPr/>
        <p:nvPr/>
      </p:nvGrpSpPr>
      <p:grpSpPr>
        <a:xfrm>
          <a:off x="0" y="0"/>
          <a:ext cx="0" cy="0"/>
          <a:chOff x="0" y="0"/>
          <a:chExt cx="0" cy="0"/>
        </a:xfrm>
      </p:grpSpPr>
      <p:sp>
        <p:nvSpPr>
          <p:cNvPr id="253" name="Google Shape;253;p37"/>
          <p:cNvSpPr txBox="1"/>
          <p:nvPr>
            <p:ph type="ctrTitle"/>
          </p:nvPr>
        </p:nvSpPr>
        <p:spPr>
          <a:xfrm>
            <a:off x="100" y="0"/>
            <a:ext cx="9144000" cy="6810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1100"/>
              <a:buNone/>
            </a:pPr>
            <a:r>
              <a:rPr lang="en" sz="2700">
                <a:solidFill>
                  <a:schemeClr val="lt1"/>
                </a:solidFill>
                <a:latin typeface="Inter ExtraBold"/>
                <a:ea typeface="Inter ExtraBold"/>
                <a:cs typeface="Inter ExtraBold"/>
                <a:sym typeface="Inter ExtraBold"/>
              </a:rPr>
              <a:t>Homework</a:t>
            </a:r>
            <a:endParaRPr sz="2700">
              <a:solidFill>
                <a:schemeClr val="lt1"/>
              </a:solidFill>
              <a:latin typeface="Inter ExtraBold"/>
              <a:ea typeface="Inter ExtraBold"/>
              <a:cs typeface="Inter ExtraBold"/>
              <a:sym typeface="Inter ExtraBold"/>
            </a:endParaRPr>
          </a:p>
        </p:txBody>
      </p:sp>
      <p:sp>
        <p:nvSpPr>
          <p:cNvPr id="254" name="Google Shape;254;p37"/>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7"/>
          <p:cNvSpPr txBox="1"/>
          <p:nvPr/>
        </p:nvSpPr>
        <p:spPr>
          <a:xfrm>
            <a:off x="942975" y="1853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6" name="Google Shape;256;p37"/>
          <p:cNvSpPr txBox="1"/>
          <p:nvPr/>
        </p:nvSpPr>
        <p:spPr>
          <a:xfrm>
            <a:off x="100" y="728700"/>
            <a:ext cx="9144000" cy="4155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3600"/>
              </a:spcAft>
              <a:buNone/>
            </a:pPr>
            <a:r>
              <a:t/>
            </a:r>
            <a:endParaRPr sz="1500">
              <a:solidFill>
                <a:srgbClr val="3764F2"/>
              </a:solidFill>
              <a:latin typeface="Inter Medium"/>
              <a:ea typeface="Inter Medium"/>
              <a:cs typeface="Inter Medium"/>
              <a:sym typeface="Inter Medium"/>
            </a:endParaRPr>
          </a:p>
        </p:txBody>
      </p:sp>
      <p:pic>
        <p:nvPicPr>
          <p:cNvPr id="257" name="Google Shape;257;p37"/>
          <p:cNvPicPr preferRelativeResize="0"/>
          <p:nvPr/>
        </p:nvPicPr>
        <p:blipFill rotWithShape="1">
          <a:blip r:embed="rId3">
            <a:alphaModFix/>
          </a:blip>
          <a:srcRect b="33405" l="0" r="0" t="29378"/>
          <a:stretch/>
        </p:blipFill>
        <p:spPr>
          <a:xfrm>
            <a:off x="4187400" y="1656548"/>
            <a:ext cx="4896225" cy="1012350"/>
          </a:xfrm>
          <a:prstGeom prst="rect">
            <a:avLst/>
          </a:prstGeom>
          <a:noFill/>
          <a:ln>
            <a:noFill/>
          </a:ln>
        </p:spPr>
      </p:pic>
      <p:sp>
        <p:nvSpPr>
          <p:cNvPr id="258" name="Google Shape;258;p37"/>
          <p:cNvSpPr txBox="1"/>
          <p:nvPr/>
        </p:nvSpPr>
        <p:spPr>
          <a:xfrm>
            <a:off x="4233425" y="26689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Century Tech App</a:t>
            </a:r>
            <a:endParaRPr/>
          </a:p>
          <a:p>
            <a:pPr indent="0" lvl="0" marL="0" rtl="0" algn="l">
              <a:spcBef>
                <a:spcPts val="0"/>
              </a:spcBef>
              <a:spcAft>
                <a:spcPts val="0"/>
              </a:spcAft>
              <a:buNone/>
            </a:pPr>
            <a:r>
              <a:t/>
            </a:r>
            <a:endParaRPr/>
          </a:p>
        </p:txBody>
      </p:sp>
      <p:pic>
        <p:nvPicPr>
          <p:cNvPr id="259" name="Google Shape;259;p37"/>
          <p:cNvPicPr preferRelativeResize="0"/>
          <p:nvPr/>
        </p:nvPicPr>
        <p:blipFill>
          <a:blip r:embed="rId5">
            <a:alphaModFix/>
          </a:blip>
          <a:stretch>
            <a:fillRect/>
          </a:stretch>
        </p:blipFill>
        <p:spPr>
          <a:xfrm>
            <a:off x="438725" y="872550"/>
            <a:ext cx="2457450" cy="1857375"/>
          </a:xfrm>
          <a:prstGeom prst="rect">
            <a:avLst/>
          </a:prstGeom>
          <a:noFill/>
          <a:ln>
            <a:noFill/>
          </a:ln>
        </p:spPr>
      </p:pic>
      <p:sp>
        <p:nvSpPr>
          <p:cNvPr id="260" name="Google Shape;260;p37"/>
          <p:cNvSpPr txBox="1"/>
          <p:nvPr/>
        </p:nvSpPr>
        <p:spPr>
          <a:xfrm>
            <a:off x="438725" y="277660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6"/>
              </a:rPr>
              <a:t>Times Tables Rock Stars</a:t>
            </a:r>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1000"/>
                                        <p:tgtEl>
                                          <p:spTgt spid="25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7" name="Shape 67"/>
        <p:cNvGrpSpPr/>
        <p:nvPr/>
      </p:nvGrpSpPr>
      <p:grpSpPr>
        <a:xfrm>
          <a:off x="0" y="0"/>
          <a:ext cx="0" cy="0"/>
          <a:chOff x="0" y="0"/>
          <a:chExt cx="0" cy="0"/>
        </a:xfrm>
      </p:grpSpPr>
      <p:sp>
        <p:nvSpPr>
          <p:cNvPr id="68" name="Google Shape;68;p15"/>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b="1" lang="en" sz="3480">
                <a:solidFill>
                  <a:schemeClr val="lt1"/>
                </a:solidFill>
                <a:latin typeface="Inter"/>
                <a:ea typeface="Inter"/>
                <a:cs typeface="Inter"/>
                <a:sym typeface="Inter"/>
              </a:rPr>
              <a:t>Fixed and Growth Mindset</a:t>
            </a:r>
            <a:r>
              <a:rPr b="1" lang="en" sz="1280">
                <a:solidFill>
                  <a:schemeClr val="lt1"/>
                </a:solidFill>
                <a:latin typeface="Inter"/>
                <a:ea typeface="Inter"/>
                <a:cs typeface="Inter"/>
                <a:sym typeface="Inter"/>
              </a:rPr>
              <a:t> - Carol Dweck</a:t>
            </a:r>
            <a:r>
              <a:rPr b="1" lang="en" sz="3480">
                <a:solidFill>
                  <a:schemeClr val="lt1"/>
                </a:solidFill>
                <a:latin typeface="Inter"/>
                <a:ea typeface="Inter"/>
                <a:cs typeface="Inter"/>
                <a:sym typeface="Inter"/>
              </a:rPr>
              <a:t> </a:t>
            </a:r>
            <a:endParaRPr b="1" sz="3480">
              <a:solidFill>
                <a:srgbClr val="FFFFFF"/>
              </a:solidFill>
              <a:latin typeface="Inter"/>
              <a:ea typeface="Inter"/>
              <a:cs typeface="Inter"/>
              <a:sym typeface="Inter"/>
            </a:endParaRPr>
          </a:p>
        </p:txBody>
      </p:sp>
      <p:sp>
        <p:nvSpPr>
          <p:cNvPr id="69" name="Google Shape;69;p15"/>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100" y="728700"/>
            <a:ext cx="9058200" cy="3478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2300">
                <a:solidFill>
                  <a:srgbClr val="3764F2"/>
                </a:solidFill>
                <a:latin typeface="Inter Medium"/>
                <a:ea typeface="Inter Medium"/>
                <a:cs typeface="Inter Medium"/>
                <a:sym typeface="Inter Medium"/>
              </a:rPr>
              <a:t>We believe that everyone can get better at maths…when they put in the effort and work at it. </a:t>
            </a:r>
            <a:endParaRPr sz="2300">
              <a:solidFill>
                <a:srgbClr val="3764F2"/>
              </a:solidFill>
              <a:latin typeface="Inter Medium"/>
              <a:ea typeface="Inter Medium"/>
              <a:cs typeface="Inter Medium"/>
              <a:sym typeface="Inter Medium"/>
            </a:endParaRPr>
          </a:p>
          <a:p>
            <a:pPr indent="0" lvl="0" marL="0" rtl="0" algn="l">
              <a:lnSpc>
                <a:spcPct val="100000"/>
              </a:lnSpc>
              <a:spcBef>
                <a:spcPts val="3600"/>
              </a:spcBef>
              <a:spcAft>
                <a:spcPts val="3600"/>
              </a:spcAft>
              <a:buNone/>
            </a:pPr>
            <a:r>
              <a:rPr lang="en" sz="2300">
                <a:solidFill>
                  <a:srgbClr val="3764F2"/>
                </a:solidFill>
                <a:latin typeface="Inter Medium"/>
                <a:ea typeface="Inter Medium"/>
                <a:cs typeface="Inter Medium"/>
                <a:sym typeface="Inter Medium"/>
              </a:rPr>
              <a:t>➔ </a:t>
            </a:r>
            <a:r>
              <a:rPr lang="en" sz="2300">
                <a:solidFill>
                  <a:srgbClr val="3764F2"/>
                </a:solidFill>
                <a:latin typeface="Inter Medium"/>
                <a:ea typeface="Inter Medium"/>
                <a:cs typeface="Inter Medium"/>
                <a:sym typeface="Inter Medium"/>
              </a:rPr>
              <a:t>Do not praise children for being clever when they succeed at something, but instead should praise them for working hard. 	➔ Children learn to associate achievement with effort (which is something they can influence themselves – by working hard!), not ‘cleverness’ (a trait perceived as absolute and that they cannot change).</a:t>
            </a:r>
            <a:endParaRPr/>
          </a:p>
        </p:txBody>
      </p:sp>
      <p:pic>
        <p:nvPicPr>
          <p:cNvPr id="71" name="Google Shape;71;p15"/>
          <p:cNvPicPr preferRelativeResize="0"/>
          <p:nvPr/>
        </p:nvPicPr>
        <p:blipFill>
          <a:blip r:embed="rId3">
            <a:alphaModFix/>
          </a:blip>
          <a:stretch>
            <a:fillRect/>
          </a:stretch>
        </p:blipFill>
        <p:spPr>
          <a:xfrm>
            <a:off x="7340950" y="3748825"/>
            <a:ext cx="1803151" cy="1201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5" name="Shape 75"/>
        <p:cNvGrpSpPr/>
        <p:nvPr/>
      </p:nvGrpSpPr>
      <p:grpSpPr>
        <a:xfrm>
          <a:off x="0" y="0"/>
          <a:ext cx="0" cy="0"/>
          <a:chOff x="0" y="0"/>
          <a:chExt cx="0" cy="0"/>
        </a:xfrm>
      </p:grpSpPr>
      <p:sp>
        <p:nvSpPr>
          <p:cNvPr id="76" name="Google Shape;76;p16"/>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n" sz="3480">
                <a:solidFill>
                  <a:schemeClr val="lt1"/>
                </a:solidFill>
                <a:latin typeface="Inter"/>
                <a:ea typeface="Inter"/>
                <a:cs typeface="Inter"/>
                <a:sym typeface="Inter"/>
              </a:rPr>
              <a:t>Fixed and Growth Mindset</a:t>
            </a:r>
            <a:endParaRPr b="1" sz="3480">
              <a:solidFill>
                <a:srgbClr val="FFFFFF"/>
              </a:solidFill>
              <a:latin typeface="Inter"/>
              <a:ea typeface="Inter"/>
              <a:cs typeface="Inter"/>
              <a:sym typeface="Inter"/>
            </a:endParaRPr>
          </a:p>
        </p:txBody>
      </p:sp>
      <p:sp>
        <p:nvSpPr>
          <p:cNvPr id="77" name="Google Shape;77;p16"/>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6"/>
          <p:cNvPicPr preferRelativeResize="0"/>
          <p:nvPr/>
        </p:nvPicPr>
        <p:blipFill>
          <a:blip r:embed="rId3">
            <a:alphaModFix/>
          </a:blip>
          <a:stretch>
            <a:fillRect/>
          </a:stretch>
        </p:blipFill>
        <p:spPr>
          <a:xfrm>
            <a:off x="3024175" y="795375"/>
            <a:ext cx="3429069" cy="3917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2" name="Shape 82"/>
        <p:cNvGrpSpPr/>
        <p:nvPr/>
      </p:nvGrpSpPr>
      <p:grpSpPr>
        <a:xfrm>
          <a:off x="0" y="0"/>
          <a:ext cx="0" cy="0"/>
          <a:chOff x="0" y="0"/>
          <a:chExt cx="0" cy="0"/>
        </a:xfrm>
      </p:grpSpPr>
      <p:sp>
        <p:nvSpPr>
          <p:cNvPr id="83" name="Google Shape;83;p17"/>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Mastery at Moss Hall</a:t>
            </a:r>
            <a:endParaRPr b="1" sz="3480">
              <a:solidFill>
                <a:srgbClr val="FFFFFF"/>
              </a:solidFill>
              <a:latin typeface="Inter"/>
              <a:ea typeface="Inter"/>
              <a:cs typeface="Inter"/>
              <a:sym typeface="Inter"/>
            </a:endParaRPr>
          </a:p>
        </p:txBody>
      </p:sp>
      <p:sp>
        <p:nvSpPr>
          <p:cNvPr id="84" name="Google Shape;84;p17"/>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7"/>
          <p:cNvPicPr preferRelativeResize="0"/>
          <p:nvPr/>
        </p:nvPicPr>
        <p:blipFill>
          <a:blip r:embed="rId3">
            <a:alphaModFix/>
          </a:blip>
          <a:stretch>
            <a:fillRect/>
          </a:stretch>
        </p:blipFill>
        <p:spPr>
          <a:xfrm>
            <a:off x="1751067" y="728700"/>
            <a:ext cx="5642071" cy="4221925"/>
          </a:xfrm>
          <a:prstGeom prst="rect">
            <a:avLst/>
          </a:prstGeom>
          <a:noFill/>
          <a:ln>
            <a:noFill/>
          </a:ln>
        </p:spPr>
      </p:pic>
      <p:sp>
        <p:nvSpPr>
          <p:cNvPr id="86" name="Google Shape;86;p17"/>
          <p:cNvSpPr txBox="1"/>
          <p:nvPr/>
        </p:nvSpPr>
        <p:spPr>
          <a:xfrm>
            <a:off x="5762675" y="4815475"/>
            <a:ext cx="339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Inter"/>
                <a:ea typeface="Inter"/>
                <a:cs typeface="Inter"/>
                <a:sym typeface="Inter"/>
                <a:hlinkClick r:id="rId4"/>
              </a:rPr>
              <a:t>Maths - Moss Hall Schools Federation</a:t>
            </a:r>
            <a:endParaRPr>
              <a:latin typeface="Inter"/>
              <a:ea typeface="Inter"/>
              <a:cs typeface="Inter"/>
              <a:sym typeface="Inter"/>
            </a:endParaRPr>
          </a:p>
          <a:p>
            <a:pPr indent="0" lvl="0" marL="0" rtl="0" algn="l">
              <a:spcBef>
                <a:spcPts val="0"/>
              </a:spcBef>
              <a:spcAft>
                <a:spcPts val="0"/>
              </a:spcAft>
              <a:buNone/>
            </a:pPr>
            <a:r>
              <a:t/>
            </a:r>
            <a:endParaRPr>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0" name="Shape 90"/>
        <p:cNvGrpSpPr/>
        <p:nvPr/>
      </p:nvGrpSpPr>
      <p:grpSpPr>
        <a:xfrm>
          <a:off x="0" y="0"/>
          <a:ext cx="0" cy="0"/>
          <a:chOff x="0" y="0"/>
          <a:chExt cx="0" cy="0"/>
        </a:xfrm>
      </p:grpSpPr>
      <p:sp>
        <p:nvSpPr>
          <p:cNvPr id="91" name="Google Shape;91;p18"/>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Mastery at Moss Hall</a:t>
            </a:r>
            <a:endParaRPr b="1" sz="3480">
              <a:solidFill>
                <a:srgbClr val="FFFFFF"/>
              </a:solidFill>
              <a:latin typeface="Inter"/>
              <a:ea typeface="Inter"/>
              <a:cs typeface="Inter"/>
              <a:sym typeface="Inter"/>
            </a:endParaRPr>
          </a:p>
        </p:txBody>
      </p:sp>
      <p:sp>
        <p:nvSpPr>
          <p:cNvPr id="92" name="Google Shape;92;p18"/>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8"/>
          <p:cNvPicPr preferRelativeResize="0"/>
          <p:nvPr/>
        </p:nvPicPr>
        <p:blipFill>
          <a:blip r:embed="rId3">
            <a:alphaModFix/>
          </a:blip>
          <a:stretch>
            <a:fillRect/>
          </a:stretch>
        </p:blipFill>
        <p:spPr>
          <a:xfrm>
            <a:off x="455400" y="948675"/>
            <a:ext cx="8233189" cy="3781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7" name="Shape 97"/>
        <p:cNvGrpSpPr/>
        <p:nvPr/>
      </p:nvGrpSpPr>
      <p:grpSpPr>
        <a:xfrm>
          <a:off x="0" y="0"/>
          <a:ext cx="0" cy="0"/>
          <a:chOff x="0" y="0"/>
          <a:chExt cx="0" cy="0"/>
        </a:xfrm>
      </p:grpSpPr>
      <p:sp>
        <p:nvSpPr>
          <p:cNvPr id="98" name="Google Shape;98;p19"/>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We Do</a:t>
            </a:r>
            <a:endParaRPr b="1" sz="3480">
              <a:solidFill>
                <a:srgbClr val="FFFFFF"/>
              </a:solidFill>
              <a:latin typeface="Inter"/>
              <a:ea typeface="Inter"/>
              <a:cs typeface="Inter"/>
              <a:sym typeface="Inter"/>
            </a:endParaRPr>
          </a:p>
        </p:txBody>
      </p:sp>
      <p:sp>
        <p:nvSpPr>
          <p:cNvPr id="99" name="Google Shape;99;p19"/>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9"/>
          <p:cNvPicPr preferRelativeResize="0"/>
          <p:nvPr/>
        </p:nvPicPr>
        <p:blipFill>
          <a:blip r:embed="rId3">
            <a:alphaModFix/>
          </a:blip>
          <a:stretch>
            <a:fillRect/>
          </a:stretch>
        </p:blipFill>
        <p:spPr>
          <a:xfrm>
            <a:off x="3369175" y="881100"/>
            <a:ext cx="5474587" cy="3917124"/>
          </a:xfrm>
          <a:prstGeom prst="rect">
            <a:avLst/>
          </a:prstGeom>
          <a:noFill/>
          <a:ln>
            <a:noFill/>
          </a:ln>
        </p:spPr>
      </p:pic>
      <p:sp>
        <p:nvSpPr>
          <p:cNvPr id="101" name="Google Shape;101;p19"/>
          <p:cNvSpPr txBox="1"/>
          <p:nvPr/>
        </p:nvSpPr>
        <p:spPr>
          <a:xfrm>
            <a:off x="61350" y="881100"/>
            <a:ext cx="3000000" cy="371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900">
                <a:solidFill>
                  <a:schemeClr val="dk1"/>
                </a:solidFill>
                <a:latin typeface="Inter"/>
                <a:ea typeface="Inter"/>
                <a:cs typeface="Inter"/>
                <a:sym typeface="Inter"/>
              </a:rPr>
              <a:t>Working with the person next to you, can you write a number sentence to go with the dotted formation?</a:t>
            </a:r>
            <a:endParaRPr sz="2900">
              <a:solidFill>
                <a:schemeClr val="dk1"/>
              </a:solidFill>
              <a:latin typeface="Inter"/>
              <a:ea typeface="Inter"/>
              <a:cs typeface="Inter"/>
              <a:sym typeface="In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5" name="Shape 105"/>
        <p:cNvGrpSpPr/>
        <p:nvPr/>
      </p:nvGrpSpPr>
      <p:grpSpPr>
        <a:xfrm>
          <a:off x="0" y="0"/>
          <a:ext cx="0" cy="0"/>
          <a:chOff x="0" y="0"/>
          <a:chExt cx="0" cy="0"/>
        </a:xfrm>
      </p:grpSpPr>
      <p:sp>
        <p:nvSpPr>
          <p:cNvPr id="106" name="Google Shape;106;p20"/>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We Do</a:t>
            </a:r>
            <a:endParaRPr b="1" sz="3480">
              <a:solidFill>
                <a:srgbClr val="FFFFFF"/>
              </a:solidFill>
              <a:latin typeface="Inter"/>
              <a:ea typeface="Inter"/>
              <a:cs typeface="Inter"/>
              <a:sym typeface="Inter"/>
            </a:endParaRPr>
          </a:p>
        </p:txBody>
      </p:sp>
      <p:sp>
        <p:nvSpPr>
          <p:cNvPr id="107" name="Google Shape;107;p20"/>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20"/>
          <p:cNvPicPr preferRelativeResize="0"/>
          <p:nvPr/>
        </p:nvPicPr>
        <p:blipFill>
          <a:blip r:embed="rId3">
            <a:alphaModFix/>
          </a:blip>
          <a:stretch>
            <a:fillRect/>
          </a:stretch>
        </p:blipFill>
        <p:spPr>
          <a:xfrm>
            <a:off x="1661113" y="728700"/>
            <a:ext cx="5821776" cy="4221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2" name="Shape 112"/>
        <p:cNvGrpSpPr/>
        <p:nvPr/>
      </p:nvGrpSpPr>
      <p:grpSpPr>
        <a:xfrm>
          <a:off x="0" y="0"/>
          <a:ext cx="0" cy="0"/>
          <a:chOff x="0" y="0"/>
          <a:chExt cx="0" cy="0"/>
        </a:xfrm>
      </p:grpSpPr>
      <p:sp>
        <p:nvSpPr>
          <p:cNvPr id="113" name="Google Shape;113;p21"/>
          <p:cNvSpPr txBox="1"/>
          <p:nvPr>
            <p:ph type="ctrTitle"/>
          </p:nvPr>
        </p:nvSpPr>
        <p:spPr>
          <a:xfrm>
            <a:off x="100" y="0"/>
            <a:ext cx="9144000" cy="728700"/>
          </a:xfrm>
          <a:prstGeom prst="rect">
            <a:avLst/>
          </a:prstGeom>
          <a:solidFill>
            <a:srgbClr val="3764F2"/>
          </a:solidFill>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3480">
                <a:solidFill>
                  <a:schemeClr val="lt1"/>
                </a:solidFill>
                <a:latin typeface="Inter"/>
                <a:ea typeface="Inter"/>
                <a:cs typeface="Inter"/>
                <a:sym typeface="Inter"/>
              </a:rPr>
              <a:t>Our Curriculum </a:t>
            </a:r>
            <a:endParaRPr b="1" sz="3480">
              <a:solidFill>
                <a:srgbClr val="FFFFFF"/>
              </a:solidFill>
              <a:latin typeface="Inter"/>
              <a:ea typeface="Inter"/>
              <a:cs typeface="Inter"/>
              <a:sym typeface="Inter"/>
            </a:endParaRPr>
          </a:p>
        </p:txBody>
      </p:sp>
      <p:sp>
        <p:nvSpPr>
          <p:cNvPr id="114" name="Google Shape;114;p21"/>
          <p:cNvSpPr/>
          <p:nvPr/>
        </p:nvSpPr>
        <p:spPr>
          <a:xfrm>
            <a:off x="50" y="4950625"/>
            <a:ext cx="9144000" cy="192900"/>
          </a:xfrm>
          <a:prstGeom prst="rect">
            <a:avLst/>
          </a:prstGeom>
          <a:solidFill>
            <a:srgbClr val="FAC8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txBox="1"/>
          <p:nvPr/>
        </p:nvSpPr>
        <p:spPr>
          <a:xfrm>
            <a:off x="927500" y="3122050"/>
            <a:ext cx="7474800" cy="255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u="sng">
                <a:solidFill>
                  <a:schemeClr val="hlink"/>
                </a:solidFill>
                <a:latin typeface="Inter"/>
                <a:ea typeface="Inter"/>
                <a:cs typeface="Inter"/>
                <a:sym typeface="Inter"/>
                <a:hlinkClick r:id="rId3"/>
              </a:rPr>
              <a:t>Year 5 - White Rose Maths</a:t>
            </a:r>
            <a:endParaRPr sz="2200">
              <a:solidFill>
                <a:srgbClr val="3764F2"/>
              </a:solidFill>
              <a:latin typeface="Inter"/>
              <a:ea typeface="Inter"/>
              <a:cs typeface="Inter"/>
              <a:sym typeface="Inter"/>
            </a:endParaRPr>
          </a:p>
          <a:p>
            <a:pPr indent="0" lvl="0" marL="0" rtl="0" algn="ctr">
              <a:spcBef>
                <a:spcPts val="0"/>
              </a:spcBef>
              <a:spcAft>
                <a:spcPts val="0"/>
              </a:spcAft>
              <a:buNone/>
            </a:pPr>
            <a:r>
              <a:t/>
            </a:r>
            <a:endParaRPr sz="2200">
              <a:solidFill>
                <a:srgbClr val="3764F2"/>
              </a:solidFill>
              <a:latin typeface="Inter"/>
              <a:ea typeface="Inter"/>
              <a:cs typeface="Inter"/>
              <a:sym typeface="Inter"/>
            </a:endParaRPr>
          </a:p>
          <a:p>
            <a:pPr indent="0" lvl="0" marL="0" rtl="0" algn="ctr">
              <a:spcBef>
                <a:spcPts val="0"/>
              </a:spcBef>
              <a:spcAft>
                <a:spcPts val="0"/>
              </a:spcAft>
              <a:buNone/>
            </a:pPr>
            <a:r>
              <a:rPr lang="en" sz="2200" u="sng">
                <a:solidFill>
                  <a:schemeClr val="hlink"/>
                </a:solidFill>
                <a:latin typeface="Inter"/>
                <a:ea typeface="Inter"/>
                <a:cs typeface="Inter"/>
                <a:sym typeface="Inter"/>
                <a:hlinkClick r:id="rId4"/>
              </a:rPr>
              <a:t>Year 6 - White Rose Maths</a:t>
            </a:r>
            <a:endParaRPr sz="2200">
              <a:solidFill>
                <a:srgbClr val="3764F2"/>
              </a:solidFill>
              <a:latin typeface="Inter"/>
              <a:ea typeface="Inter"/>
              <a:cs typeface="Inter"/>
              <a:sym typeface="Inter"/>
            </a:endParaRPr>
          </a:p>
          <a:p>
            <a:pPr indent="0" lvl="0" marL="0" rtl="0" algn="ctr">
              <a:spcBef>
                <a:spcPts val="0"/>
              </a:spcBef>
              <a:spcAft>
                <a:spcPts val="0"/>
              </a:spcAft>
              <a:buNone/>
            </a:pPr>
            <a:r>
              <a:t/>
            </a:r>
            <a:endParaRPr sz="2200">
              <a:solidFill>
                <a:srgbClr val="3764F2"/>
              </a:solidFill>
              <a:latin typeface="Inter"/>
              <a:ea typeface="Inter"/>
              <a:cs typeface="Inter"/>
              <a:sym typeface="Inter"/>
            </a:endParaRPr>
          </a:p>
          <a:p>
            <a:pPr indent="0" lvl="0" marL="0" rtl="0" algn="ctr">
              <a:spcBef>
                <a:spcPts val="0"/>
              </a:spcBef>
              <a:spcAft>
                <a:spcPts val="0"/>
              </a:spcAft>
              <a:buNone/>
            </a:pPr>
            <a:r>
              <a:rPr lang="en" sz="2200" u="sng">
                <a:solidFill>
                  <a:schemeClr val="hlink"/>
                </a:solidFill>
                <a:latin typeface="Inter"/>
                <a:ea typeface="Inter"/>
                <a:cs typeface="Inter"/>
                <a:sym typeface="Inter"/>
                <a:hlinkClick r:id="rId5"/>
              </a:rPr>
              <a:t>Advice and guidance for parents | White Rose Maths</a:t>
            </a:r>
            <a:endParaRPr sz="2200">
              <a:solidFill>
                <a:srgbClr val="3764F2"/>
              </a:solidFill>
              <a:latin typeface="Inter"/>
              <a:ea typeface="Inter"/>
              <a:cs typeface="Inter"/>
              <a:sym typeface="Inter"/>
            </a:endParaRPr>
          </a:p>
          <a:p>
            <a:pPr indent="0" lvl="0" marL="0" rtl="0" algn="ctr">
              <a:spcBef>
                <a:spcPts val="0"/>
              </a:spcBef>
              <a:spcAft>
                <a:spcPts val="0"/>
              </a:spcAft>
              <a:buNone/>
            </a:pPr>
            <a:r>
              <a:t/>
            </a:r>
            <a:endParaRPr sz="2200">
              <a:solidFill>
                <a:srgbClr val="3764F2"/>
              </a:solidFill>
              <a:latin typeface="Inter"/>
              <a:ea typeface="Inter"/>
              <a:cs typeface="Inter"/>
              <a:sym typeface="Inter"/>
            </a:endParaRPr>
          </a:p>
          <a:p>
            <a:pPr indent="0" lvl="0" marL="0" rtl="0" algn="ctr">
              <a:spcBef>
                <a:spcPts val="0"/>
              </a:spcBef>
              <a:spcAft>
                <a:spcPts val="0"/>
              </a:spcAft>
              <a:buNone/>
            </a:pPr>
            <a:r>
              <a:t/>
            </a:r>
            <a:endParaRPr sz="2200">
              <a:solidFill>
                <a:srgbClr val="3764F2"/>
              </a:solidFill>
              <a:latin typeface="Inter"/>
              <a:ea typeface="Inter"/>
              <a:cs typeface="Inter"/>
              <a:sym typeface="Inter"/>
            </a:endParaRPr>
          </a:p>
        </p:txBody>
      </p:sp>
      <p:pic>
        <p:nvPicPr>
          <p:cNvPr id="116" name="Google Shape;116;p21"/>
          <p:cNvPicPr preferRelativeResize="0"/>
          <p:nvPr/>
        </p:nvPicPr>
        <p:blipFill rotWithShape="1">
          <a:blip r:embed="rId6">
            <a:alphaModFix/>
          </a:blip>
          <a:srcRect b="0" l="13487" r="0" t="0"/>
          <a:stretch/>
        </p:blipFill>
        <p:spPr>
          <a:xfrm>
            <a:off x="3055538" y="833550"/>
            <a:ext cx="3033124" cy="2288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