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y="5143500" cx="9144000"/>
  <p:notesSz cx="6858000" cy="9144000"/>
  <p:embeddedFontLst>
    <p:embeddedFont>
      <p:font typeface="Inter"/>
      <p:regular r:id="rId32"/>
      <p:bold r:id="rId33"/>
    </p:embeddedFont>
    <p:embeddedFont>
      <p:font typeface="Inter ExtraBold"/>
      <p:bold r:id="rId34"/>
    </p:embeddedFont>
    <p:embeddedFont>
      <p:font typeface="Inter Medium"/>
      <p:regular r:id="rId35"/>
      <p:bold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Inter-bold.fntdata"/><Relationship Id="rId10" Type="http://schemas.openxmlformats.org/officeDocument/2006/relationships/slide" Target="slides/slide5.xml"/><Relationship Id="rId32" Type="http://schemas.openxmlformats.org/officeDocument/2006/relationships/font" Target="fonts/Inter-regular.fntdata"/><Relationship Id="rId13" Type="http://schemas.openxmlformats.org/officeDocument/2006/relationships/slide" Target="slides/slide8.xml"/><Relationship Id="rId35" Type="http://schemas.openxmlformats.org/officeDocument/2006/relationships/font" Target="fonts/InterMedium-regular.fntdata"/><Relationship Id="rId12" Type="http://schemas.openxmlformats.org/officeDocument/2006/relationships/slide" Target="slides/slide7.xml"/><Relationship Id="rId34" Type="http://schemas.openxmlformats.org/officeDocument/2006/relationships/font" Target="fonts/InterExtraBold-bold.fntdata"/><Relationship Id="rId15" Type="http://schemas.openxmlformats.org/officeDocument/2006/relationships/slide" Target="slides/slide10.xml"/><Relationship Id="rId14" Type="http://schemas.openxmlformats.org/officeDocument/2006/relationships/slide" Target="slides/slide9.xml"/><Relationship Id="rId36" Type="http://schemas.openxmlformats.org/officeDocument/2006/relationships/font" Target="fonts/InterMedium-bold.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1c657936f90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1c657936f90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d2b79e432c_0_3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d2b79e432c_0_3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1c91d78edbd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1c91d78edbd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1c91d78edbd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1c91d78edbd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1da7ac5aec5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1da7ac5aec5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1da7ac5aec5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1da7ac5aec5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1c91d78edbd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1c91d78edbd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1e75ccb39d4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1e75ccb39d4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1c91d78edbd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1c91d78edbd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1da7ac5aec5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1da7ac5aec5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d2b79e432c_0_2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d2b79e432c_0_2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1c91d78edbd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1c91d78edbd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1fb36713757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1fb36713757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1c91d78edbd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1c91d78edbd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1e75ccb39d4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1e75ccb39d4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1e75ccb39d4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1e75ccb39d4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1c91d78edbd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1c91d78edbd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1c91d78edbd_0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1c91d78edbd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efafb69ba5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efafb69ba5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1c657936f90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1c657936f90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1c657936f9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1c657936f9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efafb69ba5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efafb69ba5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1c657936f90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1c657936f90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1c91d78edbd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1c91d78edbd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1c657936f90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1c657936f90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0.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hyperlink" Target="https://drive.google.com/file/d/1b28qcCyKgvZorLMrcqFv_dqxMInTPMtB/view?usp=sharing" TargetMode="External"/><Relationship Id="rId4" Type="http://schemas.openxmlformats.org/officeDocument/2006/relationships/hyperlink" Target="https://drive.google.com/file/d/1SMgM8WAsv_1SFAOlrZ_ZrqqIwB3P_hxN/view?usp=sharing"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hyperlink" Target="https://www.mosshall.school/learning/curriculum/maths/"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hyperlink" Target="https://whiterosemaths.com/resources?year=year-1-new" TargetMode="External"/><Relationship Id="rId4" Type="http://schemas.openxmlformats.org/officeDocument/2006/relationships/hyperlink" Target="https://whiterosemaths.com/resources?year=year-2-new" TargetMode="External"/><Relationship Id="rId5" Type="http://schemas.openxmlformats.org/officeDocument/2006/relationships/hyperlink" Target="https://whiterosemaths.com/advice-and-guidance" TargetMode="External"/><Relationship Id="rId6"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9.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764F2"/>
        </a:solidFill>
      </p:bgPr>
    </p:bg>
    <p:spTree>
      <p:nvGrpSpPr>
        <p:cNvPr id="53" name="Shape 53"/>
        <p:cNvGrpSpPr/>
        <p:nvPr/>
      </p:nvGrpSpPr>
      <p:grpSpPr>
        <a:xfrm>
          <a:off x="0" y="0"/>
          <a:ext cx="0" cy="0"/>
          <a:chOff x="0" y="0"/>
          <a:chExt cx="0" cy="0"/>
        </a:xfrm>
      </p:grpSpPr>
      <p:sp>
        <p:nvSpPr>
          <p:cNvPr id="54" name="Google Shape;54;p13"/>
          <p:cNvSpPr txBox="1"/>
          <p:nvPr>
            <p:ph type="ctrTitle"/>
          </p:nvPr>
        </p:nvSpPr>
        <p:spPr>
          <a:xfrm>
            <a:off x="311700" y="2888650"/>
            <a:ext cx="8520600" cy="1303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5700">
                <a:solidFill>
                  <a:srgbClr val="FFFFFF"/>
                </a:solidFill>
                <a:latin typeface="Inter ExtraBold"/>
                <a:ea typeface="Inter ExtraBold"/>
                <a:cs typeface="Inter ExtraBold"/>
                <a:sym typeface="Inter ExtraBold"/>
              </a:rPr>
              <a:t>Maths at Moss Hall</a:t>
            </a:r>
            <a:endParaRPr sz="5700">
              <a:solidFill>
                <a:srgbClr val="FFFFFF"/>
              </a:solidFill>
              <a:latin typeface="Inter ExtraBold"/>
              <a:ea typeface="Inter ExtraBold"/>
              <a:cs typeface="Inter ExtraBold"/>
              <a:sym typeface="Inter ExtraBold"/>
            </a:endParaRPr>
          </a:p>
          <a:p>
            <a:pPr indent="0" lvl="0" marL="0" rtl="0" algn="ctr">
              <a:spcBef>
                <a:spcPts val="0"/>
              </a:spcBef>
              <a:spcAft>
                <a:spcPts val="0"/>
              </a:spcAft>
              <a:buNone/>
            </a:pPr>
            <a:r>
              <a:rPr lang="en" sz="5700">
                <a:solidFill>
                  <a:srgbClr val="FFFFFF"/>
                </a:solidFill>
                <a:latin typeface="Inter ExtraBold"/>
                <a:ea typeface="Inter ExtraBold"/>
                <a:cs typeface="Inter ExtraBold"/>
                <a:sym typeface="Inter ExtraBold"/>
              </a:rPr>
              <a:t>Years 1 &amp; 2</a:t>
            </a:r>
            <a:endParaRPr sz="5700">
              <a:solidFill>
                <a:srgbClr val="FFFFFF"/>
              </a:solidFill>
              <a:latin typeface="Inter ExtraBold"/>
              <a:ea typeface="Inter ExtraBold"/>
              <a:cs typeface="Inter ExtraBold"/>
              <a:sym typeface="Inter ExtraBold"/>
            </a:endParaRPr>
          </a:p>
        </p:txBody>
      </p:sp>
      <p:sp>
        <p:nvSpPr>
          <p:cNvPr id="55" name="Google Shape;55;p13"/>
          <p:cNvSpPr/>
          <p:nvPr/>
        </p:nvSpPr>
        <p:spPr>
          <a:xfrm>
            <a:off x="50" y="4950625"/>
            <a:ext cx="9144000" cy="192900"/>
          </a:xfrm>
          <a:prstGeom prst="rect">
            <a:avLst/>
          </a:prstGeom>
          <a:solidFill>
            <a:srgbClr val="FAC8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6" name="Google Shape;56;p13"/>
          <p:cNvPicPr preferRelativeResize="0"/>
          <p:nvPr/>
        </p:nvPicPr>
        <p:blipFill>
          <a:blip r:embed="rId3">
            <a:alphaModFix/>
          </a:blip>
          <a:stretch>
            <a:fillRect/>
          </a:stretch>
        </p:blipFill>
        <p:spPr>
          <a:xfrm>
            <a:off x="3588688" y="294651"/>
            <a:ext cx="1966622" cy="196662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21" name="Shape 121"/>
        <p:cNvGrpSpPr/>
        <p:nvPr/>
      </p:nvGrpSpPr>
      <p:grpSpPr>
        <a:xfrm>
          <a:off x="0" y="0"/>
          <a:ext cx="0" cy="0"/>
          <a:chOff x="0" y="0"/>
          <a:chExt cx="0" cy="0"/>
        </a:xfrm>
      </p:grpSpPr>
      <p:sp>
        <p:nvSpPr>
          <p:cNvPr id="122" name="Google Shape;122;p22"/>
          <p:cNvSpPr txBox="1"/>
          <p:nvPr>
            <p:ph type="ctrTitle"/>
          </p:nvPr>
        </p:nvSpPr>
        <p:spPr>
          <a:xfrm>
            <a:off x="100" y="0"/>
            <a:ext cx="9144000" cy="728700"/>
          </a:xfrm>
          <a:prstGeom prst="rect">
            <a:avLst/>
          </a:prstGeom>
          <a:solidFill>
            <a:srgbClr val="3764F2"/>
          </a:solidFill>
        </p:spPr>
        <p:txBody>
          <a:bodyPr anchorCtr="0" anchor="b" bIns="91425" lIns="91425" spcFirstLastPara="1" rIns="91425" wrap="square" tIns="91425">
            <a:noAutofit/>
          </a:bodyPr>
          <a:lstStyle/>
          <a:p>
            <a:pPr indent="0" lvl="0" marL="0" rtl="0" algn="ctr">
              <a:spcBef>
                <a:spcPts val="0"/>
              </a:spcBef>
              <a:spcAft>
                <a:spcPts val="0"/>
              </a:spcAft>
              <a:buSzPts val="990"/>
              <a:buNone/>
            </a:pPr>
            <a:r>
              <a:rPr b="1" lang="en" sz="3480">
                <a:solidFill>
                  <a:schemeClr val="lt1"/>
                </a:solidFill>
                <a:latin typeface="Inter"/>
                <a:ea typeface="Inter"/>
                <a:cs typeface="Inter"/>
                <a:sym typeface="Inter"/>
              </a:rPr>
              <a:t>Year 2 Maths Books</a:t>
            </a:r>
            <a:endParaRPr b="1" sz="3480">
              <a:solidFill>
                <a:schemeClr val="lt1"/>
              </a:solidFill>
              <a:latin typeface="Inter"/>
              <a:ea typeface="Inter"/>
              <a:cs typeface="Inter"/>
              <a:sym typeface="Inter"/>
            </a:endParaRPr>
          </a:p>
        </p:txBody>
      </p:sp>
      <p:sp>
        <p:nvSpPr>
          <p:cNvPr id="123" name="Google Shape;123;p22"/>
          <p:cNvSpPr/>
          <p:nvPr/>
        </p:nvSpPr>
        <p:spPr>
          <a:xfrm>
            <a:off x="50" y="4950625"/>
            <a:ext cx="9144000" cy="192900"/>
          </a:xfrm>
          <a:prstGeom prst="rect">
            <a:avLst/>
          </a:prstGeom>
          <a:solidFill>
            <a:srgbClr val="FAC8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4" name="Google Shape;124;p22"/>
          <p:cNvPicPr preferRelativeResize="0"/>
          <p:nvPr/>
        </p:nvPicPr>
        <p:blipFill>
          <a:blip r:embed="rId3">
            <a:alphaModFix/>
          </a:blip>
          <a:stretch>
            <a:fillRect/>
          </a:stretch>
        </p:blipFill>
        <p:spPr>
          <a:xfrm>
            <a:off x="0" y="1795500"/>
            <a:ext cx="9144000" cy="3181728"/>
          </a:xfrm>
          <a:prstGeom prst="rect">
            <a:avLst/>
          </a:prstGeom>
          <a:noFill/>
          <a:ln>
            <a:noFill/>
          </a:ln>
        </p:spPr>
      </p:pic>
      <p:pic>
        <p:nvPicPr>
          <p:cNvPr id="125" name="Google Shape;125;p22"/>
          <p:cNvPicPr preferRelativeResize="0"/>
          <p:nvPr/>
        </p:nvPicPr>
        <p:blipFill rotWithShape="1">
          <a:blip r:embed="rId4">
            <a:alphaModFix/>
          </a:blip>
          <a:srcRect b="12078" l="1613" r="0" t="9587"/>
          <a:stretch/>
        </p:blipFill>
        <p:spPr>
          <a:xfrm rot="5400000">
            <a:off x="2527598" y="97753"/>
            <a:ext cx="3408450" cy="48237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29" name="Shape 129"/>
        <p:cNvGrpSpPr/>
        <p:nvPr/>
      </p:nvGrpSpPr>
      <p:grpSpPr>
        <a:xfrm>
          <a:off x="0" y="0"/>
          <a:ext cx="0" cy="0"/>
          <a:chOff x="0" y="0"/>
          <a:chExt cx="0" cy="0"/>
        </a:xfrm>
      </p:grpSpPr>
      <p:sp>
        <p:nvSpPr>
          <p:cNvPr id="130" name="Google Shape;130;p23"/>
          <p:cNvSpPr txBox="1"/>
          <p:nvPr>
            <p:ph type="ctrTitle"/>
          </p:nvPr>
        </p:nvSpPr>
        <p:spPr>
          <a:xfrm>
            <a:off x="100" y="0"/>
            <a:ext cx="9144000" cy="728700"/>
          </a:xfrm>
          <a:prstGeom prst="rect">
            <a:avLst/>
          </a:prstGeom>
          <a:solidFill>
            <a:srgbClr val="3764F2"/>
          </a:solidFill>
        </p:spPr>
        <p:txBody>
          <a:bodyPr anchorCtr="0" anchor="b" bIns="91425" lIns="91425" spcFirstLastPara="1" rIns="91425" wrap="square" tIns="91425">
            <a:noAutofit/>
          </a:bodyPr>
          <a:lstStyle/>
          <a:p>
            <a:pPr indent="0" lvl="0" marL="0" rtl="0" algn="ctr">
              <a:spcBef>
                <a:spcPts val="0"/>
              </a:spcBef>
              <a:spcAft>
                <a:spcPts val="0"/>
              </a:spcAft>
              <a:buSzPts val="1100"/>
              <a:buNone/>
            </a:pPr>
            <a:r>
              <a:rPr lang="en" sz="4200">
                <a:solidFill>
                  <a:schemeClr val="lt1"/>
                </a:solidFill>
                <a:latin typeface="Inter ExtraBold"/>
                <a:ea typeface="Inter ExtraBold"/>
                <a:cs typeface="Inter ExtraBold"/>
                <a:sym typeface="Inter ExtraBold"/>
              </a:rPr>
              <a:t>Maths Concepts</a:t>
            </a:r>
            <a:endParaRPr b="1" sz="3480">
              <a:solidFill>
                <a:schemeClr val="lt1"/>
              </a:solidFill>
              <a:latin typeface="Inter"/>
              <a:ea typeface="Inter"/>
              <a:cs typeface="Inter"/>
              <a:sym typeface="Inter"/>
            </a:endParaRPr>
          </a:p>
        </p:txBody>
      </p:sp>
      <p:sp>
        <p:nvSpPr>
          <p:cNvPr id="131" name="Google Shape;131;p23"/>
          <p:cNvSpPr/>
          <p:nvPr/>
        </p:nvSpPr>
        <p:spPr>
          <a:xfrm>
            <a:off x="50" y="4950625"/>
            <a:ext cx="9144000" cy="192900"/>
          </a:xfrm>
          <a:prstGeom prst="rect">
            <a:avLst/>
          </a:prstGeom>
          <a:solidFill>
            <a:srgbClr val="FAC8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23"/>
          <p:cNvSpPr txBox="1"/>
          <p:nvPr/>
        </p:nvSpPr>
        <p:spPr>
          <a:xfrm>
            <a:off x="942975" y="18538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33" name="Google Shape;133;p23"/>
          <p:cNvSpPr txBox="1"/>
          <p:nvPr/>
        </p:nvSpPr>
        <p:spPr>
          <a:xfrm>
            <a:off x="100" y="728700"/>
            <a:ext cx="9144000" cy="4155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3600"/>
              </a:spcAft>
              <a:buNone/>
            </a:pPr>
            <a:r>
              <a:t/>
            </a:r>
            <a:endParaRPr sz="1500">
              <a:solidFill>
                <a:srgbClr val="3764F2"/>
              </a:solidFill>
              <a:latin typeface="Inter Medium"/>
              <a:ea typeface="Inter Medium"/>
              <a:cs typeface="Inter Medium"/>
              <a:sym typeface="Inter Medium"/>
            </a:endParaRPr>
          </a:p>
        </p:txBody>
      </p:sp>
      <p:sp>
        <p:nvSpPr>
          <p:cNvPr id="134" name="Google Shape;134;p23"/>
          <p:cNvSpPr txBox="1"/>
          <p:nvPr/>
        </p:nvSpPr>
        <p:spPr>
          <a:xfrm>
            <a:off x="527800" y="1678950"/>
            <a:ext cx="8088600" cy="178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000" u="sng">
                <a:solidFill>
                  <a:schemeClr val="hlink"/>
                </a:solidFill>
                <a:latin typeface="Inter"/>
                <a:ea typeface="Inter"/>
                <a:cs typeface="Inter"/>
                <a:sym typeface="Inter"/>
                <a:hlinkClick r:id="rId3"/>
              </a:rPr>
              <a:t>Addition and subtraction calculation policy</a:t>
            </a:r>
            <a:endParaRPr sz="3000">
              <a:latin typeface="Inter"/>
              <a:ea typeface="Inter"/>
              <a:cs typeface="Inter"/>
              <a:sym typeface="Inter"/>
            </a:endParaRPr>
          </a:p>
          <a:p>
            <a:pPr indent="0" lvl="0" marL="0" rtl="0" algn="ctr">
              <a:spcBef>
                <a:spcPts val="0"/>
              </a:spcBef>
              <a:spcAft>
                <a:spcPts val="0"/>
              </a:spcAft>
              <a:buNone/>
            </a:pPr>
            <a:r>
              <a:t/>
            </a:r>
            <a:endParaRPr sz="3000">
              <a:latin typeface="Inter"/>
              <a:ea typeface="Inter"/>
              <a:cs typeface="Inter"/>
              <a:sym typeface="Inter"/>
            </a:endParaRPr>
          </a:p>
          <a:p>
            <a:pPr indent="0" lvl="0" marL="0" rtl="0" algn="ctr">
              <a:spcBef>
                <a:spcPts val="0"/>
              </a:spcBef>
              <a:spcAft>
                <a:spcPts val="0"/>
              </a:spcAft>
              <a:buNone/>
            </a:pPr>
            <a:r>
              <a:rPr lang="en" sz="3000" u="sng">
                <a:solidFill>
                  <a:schemeClr val="hlink"/>
                </a:solidFill>
                <a:latin typeface="Inter"/>
                <a:ea typeface="Inter"/>
                <a:cs typeface="Inter"/>
                <a:sym typeface="Inter"/>
                <a:hlinkClick r:id="rId4"/>
              </a:rPr>
              <a:t>Multiplication and division calculation policy</a:t>
            </a:r>
            <a:endParaRPr sz="3000">
              <a:latin typeface="Inter"/>
              <a:ea typeface="Inter"/>
              <a:cs typeface="Inter"/>
              <a:sym typeface="Inter"/>
            </a:endParaRPr>
          </a:p>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3">
                                            <p:txEl>
                                              <p:pRg end="0" st="0"/>
                                            </p:txEl>
                                          </p:spTgt>
                                        </p:tgtEl>
                                        <p:attrNameLst>
                                          <p:attrName>style.visibility</p:attrName>
                                        </p:attrNameLst>
                                      </p:cBhvr>
                                      <p:to>
                                        <p:strVal val="visible"/>
                                      </p:to>
                                    </p:set>
                                    <p:animEffect filter="fade" transition="in">
                                      <p:cBhvr>
                                        <p:cTn dur="1000"/>
                                        <p:tgtEl>
                                          <p:spTgt spid="133">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38" name="Shape 138"/>
        <p:cNvGrpSpPr/>
        <p:nvPr/>
      </p:nvGrpSpPr>
      <p:grpSpPr>
        <a:xfrm>
          <a:off x="0" y="0"/>
          <a:ext cx="0" cy="0"/>
          <a:chOff x="0" y="0"/>
          <a:chExt cx="0" cy="0"/>
        </a:xfrm>
      </p:grpSpPr>
      <p:sp>
        <p:nvSpPr>
          <p:cNvPr id="139" name="Google Shape;139;p24"/>
          <p:cNvSpPr txBox="1"/>
          <p:nvPr>
            <p:ph type="ctrTitle"/>
          </p:nvPr>
        </p:nvSpPr>
        <p:spPr>
          <a:xfrm>
            <a:off x="100" y="0"/>
            <a:ext cx="9144000" cy="728700"/>
          </a:xfrm>
          <a:prstGeom prst="rect">
            <a:avLst/>
          </a:prstGeom>
          <a:solidFill>
            <a:srgbClr val="3764F2"/>
          </a:solidFill>
        </p:spPr>
        <p:txBody>
          <a:bodyPr anchorCtr="0" anchor="b" bIns="91425" lIns="91425" spcFirstLastPara="1" rIns="91425" wrap="square" tIns="91425">
            <a:noAutofit/>
          </a:bodyPr>
          <a:lstStyle/>
          <a:p>
            <a:pPr indent="0" lvl="0" marL="0" rtl="0" algn="ctr">
              <a:spcBef>
                <a:spcPts val="0"/>
              </a:spcBef>
              <a:spcAft>
                <a:spcPts val="0"/>
              </a:spcAft>
              <a:buSzPts val="1100"/>
              <a:buNone/>
            </a:pPr>
            <a:r>
              <a:rPr lang="en" sz="4200">
                <a:solidFill>
                  <a:schemeClr val="lt1"/>
                </a:solidFill>
                <a:latin typeface="Inter ExtraBold"/>
                <a:ea typeface="Inter ExtraBold"/>
                <a:cs typeface="Inter ExtraBold"/>
                <a:sym typeface="Inter ExtraBold"/>
              </a:rPr>
              <a:t>Addition and Subtraction</a:t>
            </a:r>
            <a:endParaRPr b="1" sz="3480">
              <a:solidFill>
                <a:schemeClr val="lt1"/>
              </a:solidFill>
              <a:latin typeface="Inter"/>
              <a:ea typeface="Inter"/>
              <a:cs typeface="Inter"/>
              <a:sym typeface="Inter"/>
            </a:endParaRPr>
          </a:p>
        </p:txBody>
      </p:sp>
      <p:sp>
        <p:nvSpPr>
          <p:cNvPr id="140" name="Google Shape;140;p24"/>
          <p:cNvSpPr/>
          <p:nvPr/>
        </p:nvSpPr>
        <p:spPr>
          <a:xfrm>
            <a:off x="50" y="4950625"/>
            <a:ext cx="9144000" cy="192900"/>
          </a:xfrm>
          <a:prstGeom prst="rect">
            <a:avLst/>
          </a:prstGeom>
          <a:solidFill>
            <a:srgbClr val="FAC8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24"/>
          <p:cNvSpPr txBox="1"/>
          <p:nvPr/>
        </p:nvSpPr>
        <p:spPr>
          <a:xfrm>
            <a:off x="100" y="728700"/>
            <a:ext cx="9144000" cy="4155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3600"/>
              </a:spcAft>
              <a:buNone/>
            </a:pPr>
            <a:r>
              <a:t/>
            </a:r>
            <a:endParaRPr sz="1500">
              <a:solidFill>
                <a:srgbClr val="3764F2"/>
              </a:solidFill>
              <a:latin typeface="Inter Medium"/>
              <a:ea typeface="Inter Medium"/>
              <a:cs typeface="Inter Medium"/>
              <a:sym typeface="Inter Medium"/>
            </a:endParaRPr>
          </a:p>
        </p:txBody>
      </p:sp>
      <p:pic>
        <p:nvPicPr>
          <p:cNvPr id="142" name="Google Shape;142;p24"/>
          <p:cNvPicPr preferRelativeResize="0"/>
          <p:nvPr/>
        </p:nvPicPr>
        <p:blipFill>
          <a:blip r:embed="rId3">
            <a:alphaModFix/>
          </a:blip>
          <a:stretch>
            <a:fillRect/>
          </a:stretch>
        </p:blipFill>
        <p:spPr>
          <a:xfrm>
            <a:off x="1228488" y="728700"/>
            <a:ext cx="6687229" cy="422192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
                                            <p:txEl>
                                              <p:pRg end="0" st="0"/>
                                            </p:txEl>
                                          </p:spTgt>
                                        </p:tgtEl>
                                        <p:attrNameLst>
                                          <p:attrName>style.visibility</p:attrName>
                                        </p:attrNameLst>
                                      </p:cBhvr>
                                      <p:to>
                                        <p:strVal val="visible"/>
                                      </p:to>
                                    </p:set>
                                    <p:animEffect filter="fade" transition="in">
                                      <p:cBhvr>
                                        <p:cTn dur="1000"/>
                                        <p:tgtEl>
                                          <p:spTgt spid="141">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46" name="Shape 146"/>
        <p:cNvGrpSpPr/>
        <p:nvPr/>
      </p:nvGrpSpPr>
      <p:grpSpPr>
        <a:xfrm>
          <a:off x="0" y="0"/>
          <a:ext cx="0" cy="0"/>
          <a:chOff x="0" y="0"/>
          <a:chExt cx="0" cy="0"/>
        </a:xfrm>
      </p:grpSpPr>
      <p:sp>
        <p:nvSpPr>
          <p:cNvPr id="147" name="Google Shape;147;p25"/>
          <p:cNvSpPr txBox="1"/>
          <p:nvPr>
            <p:ph type="ctrTitle"/>
          </p:nvPr>
        </p:nvSpPr>
        <p:spPr>
          <a:xfrm>
            <a:off x="100" y="0"/>
            <a:ext cx="9144000" cy="728700"/>
          </a:xfrm>
          <a:prstGeom prst="rect">
            <a:avLst/>
          </a:prstGeom>
          <a:solidFill>
            <a:srgbClr val="3764F2"/>
          </a:solidFill>
        </p:spPr>
        <p:txBody>
          <a:bodyPr anchorCtr="0" anchor="b" bIns="91425" lIns="91425" spcFirstLastPara="1" rIns="91425" wrap="square" tIns="91425">
            <a:noAutofit/>
          </a:bodyPr>
          <a:lstStyle/>
          <a:p>
            <a:pPr indent="0" lvl="0" marL="0" rtl="0" algn="ctr">
              <a:spcBef>
                <a:spcPts val="0"/>
              </a:spcBef>
              <a:spcAft>
                <a:spcPts val="0"/>
              </a:spcAft>
              <a:buSzPts val="1100"/>
              <a:buNone/>
            </a:pPr>
            <a:r>
              <a:rPr lang="en" sz="4200">
                <a:solidFill>
                  <a:schemeClr val="lt1"/>
                </a:solidFill>
                <a:latin typeface="Inter ExtraBold"/>
                <a:ea typeface="Inter ExtraBold"/>
                <a:cs typeface="Inter ExtraBold"/>
                <a:sym typeface="Inter ExtraBold"/>
              </a:rPr>
              <a:t>Addition and Subtraction</a:t>
            </a:r>
            <a:endParaRPr b="1" sz="3480">
              <a:solidFill>
                <a:schemeClr val="lt1"/>
              </a:solidFill>
              <a:latin typeface="Inter"/>
              <a:ea typeface="Inter"/>
              <a:cs typeface="Inter"/>
              <a:sym typeface="Inter"/>
            </a:endParaRPr>
          </a:p>
        </p:txBody>
      </p:sp>
      <p:sp>
        <p:nvSpPr>
          <p:cNvPr id="148" name="Google Shape;148;p25"/>
          <p:cNvSpPr/>
          <p:nvPr/>
        </p:nvSpPr>
        <p:spPr>
          <a:xfrm>
            <a:off x="50" y="4950625"/>
            <a:ext cx="9144000" cy="192900"/>
          </a:xfrm>
          <a:prstGeom prst="rect">
            <a:avLst/>
          </a:prstGeom>
          <a:solidFill>
            <a:srgbClr val="FAC8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25"/>
          <p:cNvSpPr txBox="1"/>
          <p:nvPr/>
        </p:nvSpPr>
        <p:spPr>
          <a:xfrm>
            <a:off x="942975" y="18538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50" name="Google Shape;150;p25"/>
          <p:cNvSpPr txBox="1"/>
          <p:nvPr/>
        </p:nvSpPr>
        <p:spPr>
          <a:xfrm>
            <a:off x="100" y="728700"/>
            <a:ext cx="9144000" cy="4155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3600"/>
              </a:spcAft>
              <a:buNone/>
            </a:pPr>
            <a:r>
              <a:t/>
            </a:r>
            <a:endParaRPr sz="1500">
              <a:solidFill>
                <a:srgbClr val="3764F2"/>
              </a:solidFill>
              <a:latin typeface="Inter Medium"/>
              <a:ea typeface="Inter Medium"/>
              <a:cs typeface="Inter Medium"/>
              <a:sym typeface="Inter Medium"/>
            </a:endParaRPr>
          </a:p>
        </p:txBody>
      </p:sp>
      <p:pic>
        <p:nvPicPr>
          <p:cNvPr id="151" name="Google Shape;151;p25"/>
          <p:cNvPicPr preferRelativeResize="0"/>
          <p:nvPr/>
        </p:nvPicPr>
        <p:blipFill>
          <a:blip r:embed="rId3">
            <a:alphaModFix/>
          </a:blip>
          <a:stretch>
            <a:fillRect/>
          </a:stretch>
        </p:blipFill>
        <p:spPr>
          <a:xfrm>
            <a:off x="1264613" y="728700"/>
            <a:ext cx="6614774" cy="42219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
                                            <p:txEl>
                                              <p:pRg end="0" st="0"/>
                                            </p:txEl>
                                          </p:spTgt>
                                        </p:tgtEl>
                                        <p:attrNameLst>
                                          <p:attrName>style.visibility</p:attrName>
                                        </p:attrNameLst>
                                      </p:cBhvr>
                                      <p:to>
                                        <p:strVal val="visible"/>
                                      </p:to>
                                    </p:set>
                                    <p:animEffect filter="fade" transition="in">
                                      <p:cBhvr>
                                        <p:cTn dur="1000"/>
                                        <p:tgtEl>
                                          <p:spTgt spid="150">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55" name="Shape 155"/>
        <p:cNvGrpSpPr/>
        <p:nvPr/>
      </p:nvGrpSpPr>
      <p:grpSpPr>
        <a:xfrm>
          <a:off x="0" y="0"/>
          <a:ext cx="0" cy="0"/>
          <a:chOff x="0" y="0"/>
          <a:chExt cx="0" cy="0"/>
        </a:xfrm>
      </p:grpSpPr>
      <p:sp>
        <p:nvSpPr>
          <p:cNvPr id="156" name="Google Shape;156;p26"/>
          <p:cNvSpPr txBox="1"/>
          <p:nvPr>
            <p:ph type="ctrTitle"/>
          </p:nvPr>
        </p:nvSpPr>
        <p:spPr>
          <a:xfrm>
            <a:off x="100" y="0"/>
            <a:ext cx="9144000" cy="728700"/>
          </a:xfrm>
          <a:prstGeom prst="rect">
            <a:avLst/>
          </a:prstGeom>
          <a:solidFill>
            <a:srgbClr val="3764F2"/>
          </a:solidFill>
        </p:spPr>
        <p:txBody>
          <a:bodyPr anchorCtr="0" anchor="b" bIns="91425" lIns="91425" spcFirstLastPara="1" rIns="91425" wrap="square" tIns="91425">
            <a:noAutofit/>
          </a:bodyPr>
          <a:lstStyle/>
          <a:p>
            <a:pPr indent="0" lvl="0" marL="0" rtl="0" algn="ctr">
              <a:spcBef>
                <a:spcPts val="0"/>
              </a:spcBef>
              <a:spcAft>
                <a:spcPts val="0"/>
              </a:spcAft>
              <a:buSzPts val="1100"/>
              <a:buNone/>
            </a:pPr>
            <a:r>
              <a:rPr lang="en" sz="4200">
                <a:solidFill>
                  <a:schemeClr val="lt1"/>
                </a:solidFill>
                <a:latin typeface="Inter ExtraBold"/>
                <a:ea typeface="Inter ExtraBold"/>
                <a:cs typeface="Inter ExtraBold"/>
                <a:sym typeface="Inter ExtraBold"/>
              </a:rPr>
              <a:t>Addition and Subtraction</a:t>
            </a:r>
            <a:endParaRPr b="1" sz="3480">
              <a:solidFill>
                <a:schemeClr val="lt1"/>
              </a:solidFill>
              <a:latin typeface="Inter"/>
              <a:ea typeface="Inter"/>
              <a:cs typeface="Inter"/>
              <a:sym typeface="Inter"/>
            </a:endParaRPr>
          </a:p>
        </p:txBody>
      </p:sp>
      <p:sp>
        <p:nvSpPr>
          <p:cNvPr id="157" name="Google Shape;157;p26"/>
          <p:cNvSpPr/>
          <p:nvPr/>
        </p:nvSpPr>
        <p:spPr>
          <a:xfrm>
            <a:off x="50" y="4950625"/>
            <a:ext cx="9144000" cy="192900"/>
          </a:xfrm>
          <a:prstGeom prst="rect">
            <a:avLst/>
          </a:prstGeom>
          <a:solidFill>
            <a:srgbClr val="FAC8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26"/>
          <p:cNvSpPr txBox="1"/>
          <p:nvPr/>
        </p:nvSpPr>
        <p:spPr>
          <a:xfrm>
            <a:off x="942975" y="18538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59" name="Google Shape;159;p26"/>
          <p:cNvSpPr txBox="1"/>
          <p:nvPr/>
        </p:nvSpPr>
        <p:spPr>
          <a:xfrm>
            <a:off x="100" y="728700"/>
            <a:ext cx="9144000" cy="4155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3600"/>
              </a:spcAft>
              <a:buNone/>
            </a:pPr>
            <a:r>
              <a:t/>
            </a:r>
            <a:endParaRPr sz="1500">
              <a:solidFill>
                <a:srgbClr val="3764F2"/>
              </a:solidFill>
              <a:latin typeface="Inter Medium"/>
              <a:ea typeface="Inter Medium"/>
              <a:cs typeface="Inter Medium"/>
              <a:sym typeface="Inter Medium"/>
            </a:endParaRPr>
          </a:p>
        </p:txBody>
      </p:sp>
      <p:pic>
        <p:nvPicPr>
          <p:cNvPr id="160" name="Google Shape;160;p26"/>
          <p:cNvPicPr preferRelativeResize="0"/>
          <p:nvPr/>
        </p:nvPicPr>
        <p:blipFill>
          <a:blip r:embed="rId3">
            <a:alphaModFix/>
          </a:blip>
          <a:stretch>
            <a:fillRect/>
          </a:stretch>
        </p:blipFill>
        <p:spPr>
          <a:xfrm>
            <a:off x="1252650" y="728700"/>
            <a:ext cx="6541611" cy="422192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9">
                                            <p:txEl>
                                              <p:pRg end="0" st="0"/>
                                            </p:txEl>
                                          </p:spTgt>
                                        </p:tgtEl>
                                        <p:attrNameLst>
                                          <p:attrName>style.visibility</p:attrName>
                                        </p:attrNameLst>
                                      </p:cBhvr>
                                      <p:to>
                                        <p:strVal val="visible"/>
                                      </p:to>
                                    </p:set>
                                    <p:animEffect filter="fade" transition="in">
                                      <p:cBhvr>
                                        <p:cTn dur="1000"/>
                                        <p:tgtEl>
                                          <p:spTgt spid="159">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64" name="Shape 164"/>
        <p:cNvGrpSpPr/>
        <p:nvPr/>
      </p:nvGrpSpPr>
      <p:grpSpPr>
        <a:xfrm>
          <a:off x="0" y="0"/>
          <a:ext cx="0" cy="0"/>
          <a:chOff x="0" y="0"/>
          <a:chExt cx="0" cy="0"/>
        </a:xfrm>
      </p:grpSpPr>
      <p:sp>
        <p:nvSpPr>
          <p:cNvPr id="165" name="Google Shape;165;p27"/>
          <p:cNvSpPr txBox="1"/>
          <p:nvPr>
            <p:ph type="ctrTitle"/>
          </p:nvPr>
        </p:nvSpPr>
        <p:spPr>
          <a:xfrm>
            <a:off x="100" y="0"/>
            <a:ext cx="9144000" cy="728700"/>
          </a:xfrm>
          <a:prstGeom prst="rect">
            <a:avLst/>
          </a:prstGeom>
          <a:solidFill>
            <a:srgbClr val="3764F2"/>
          </a:solidFill>
        </p:spPr>
        <p:txBody>
          <a:bodyPr anchorCtr="0" anchor="b" bIns="91425" lIns="91425" spcFirstLastPara="1" rIns="91425" wrap="square" tIns="91425">
            <a:noAutofit/>
          </a:bodyPr>
          <a:lstStyle/>
          <a:p>
            <a:pPr indent="0" lvl="0" marL="0" rtl="0" algn="ctr">
              <a:spcBef>
                <a:spcPts val="0"/>
              </a:spcBef>
              <a:spcAft>
                <a:spcPts val="0"/>
              </a:spcAft>
              <a:buSzPts val="1100"/>
              <a:buNone/>
            </a:pPr>
            <a:r>
              <a:rPr lang="en" sz="4200">
                <a:solidFill>
                  <a:schemeClr val="lt1"/>
                </a:solidFill>
                <a:latin typeface="Inter ExtraBold"/>
                <a:ea typeface="Inter ExtraBold"/>
                <a:cs typeface="Inter ExtraBold"/>
                <a:sym typeface="Inter ExtraBold"/>
              </a:rPr>
              <a:t>Addition and Subtraction</a:t>
            </a:r>
            <a:endParaRPr b="1" sz="3480">
              <a:solidFill>
                <a:schemeClr val="lt1"/>
              </a:solidFill>
              <a:latin typeface="Inter"/>
              <a:ea typeface="Inter"/>
              <a:cs typeface="Inter"/>
              <a:sym typeface="Inter"/>
            </a:endParaRPr>
          </a:p>
        </p:txBody>
      </p:sp>
      <p:sp>
        <p:nvSpPr>
          <p:cNvPr id="166" name="Google Shape;166;p27"/>
          <p:cNvSpPr/>
          <p:nvPr/>
        </p:nvSpPr>
        <p:spPr>
          <a:xfrm>
            <a:off x="50" y="4950625"/>
            <a:ext cx="9144000" cy="192900"/>
          </a:xfrm>
          <a:prstGeom prst="rect">
            <a:avLst/>
          </a:prstGeom>
          <a:solidFill>
            <a:srgbClr val="FAC8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27"/>
          <p:cNvSpPr txBox="1"/>
          <p:nvPr/>
        </p:nvSpPr>
        <p:spPr>
          <a:xfrm>
            <a:off x="942975" y="18538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68" name="Google Shape;168;p27"/>
          <p:cNvSpPr txBox="1"/>
          <p:nvPr/>
        </p:nvSpPr>
        <p:spPr>
          <a:xfrm>
            <a:off x="100" y="728700"/>
            <a:ext cx="9144000" cy="4155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3600"/>
              </a:spcAft>
              <a:buNone/>
            </a:pPr>
            <a:r>
              <a:t/>
            </a:r>
            <a:endParaRPr sz="1500">
              <a:solidFill>
                <a:srgbClr val="3764F2"/>
              </a:solidFill>
              <a:latin typeface="Inter Medium"/>
              <a:ea typeface="Inter Medium"/>
              <a:cs typeface="Inter Medium"/>
              <a:sym typeface="Inter Medium"/>
            </a:endParaRPr>
          </a:p>
        </p:txBody>
      </p:sp>
      <p:pic>
        <p:nvPicPr>
          <p:cNvPr id="169" name="Google Shape;169;p27"/>
          <p:cNvPicPr preferRelativeResize="0"/>
          <p:nvPr/>
        </p:nvPicPr>
        <p:blipFill>
          <a:blip r:embed="rId3">
            <a:alphaModFix/>
          </a:blip>
          <a:stretch>
            <a:fillRect/>
          </a:stretch>
        </p:blipFill>
        <p:spPr>
          <a:xfrm>
            <a:off x="1420050" y="728700"/>
            <a:ext cx="6304110" cy="422192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
                                            <p:txEl>
                                              <p:pRg end="0" st="0"/>
                                            </p:txEl>
                                          </p:spTgt>
                                        </p:tgtEl>
                                        <p:attrNameLst>
                                          <p:attrName>style.visibility</p:attrName>
                                        </p:attrNameLst>
                                      </p:cBhvr>
                                      <p:to>
                                        <p:strVal val="visible"/>
                                      </p:to>
                                    </p:set>
                                    <p:animEffect filter="fade" transition="in">
                                      <p:cBhvr>
                                        <p:cTn dur="1000"/>
                                        <p:tgtEl>
                                          <p:spTgt spid="168">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73" name="Shape 173"/>
        <p:cNvGrpSpPr/>
        <p:nvPr/>
      </p:nvGrpSpPr>
      <p:grpSpPr>
        <a:xfrm>
          <a:off x="0" y="0"/>
          <a:ext cx="0" cy="0"/>
          <a:chOff x="0" y="0"/>
          <a:chExt cx="0" cy="0"/>
        </a:xfrm>
      </p:grpSpPr>
      <p:sp>
        <p:nvSpPr>
          <p:cNvPr id="174" name="Google Shape;174;p28"/>
          <p:cNvSpPr txBox="1"/>
          <p:nvPr>
            <p:ph type="ctrTitle"/>
          </p:nvPr>
        </p:nvSpPr>
        <p:spPr>
          <a:xfrm>
            <a:off x="100" y="0"/>
            <a:ext cx="9144000" cy="728700"/>
          </a:xfrm>
          <a:prstGeom prst="rect">
            <a:avLst/>
          </a:prstGeom>
          <a:solidFill>
            <a:srgbClr val="3764F2"/>
          </a:solidFill>
        </p:spPr>
        <p:txBody>
          <a:bodyPr anchorCtr="0" anchor="b" bIns="91425" lIns="91425" spcFirstLastPara="1" rIns="91425" wrap="square" tIns="91425">
            <a:noAutofit/>
          </a:bodyPr>
          <a:lstStyle/>
          <a:p>
            <a:pPr indent="0" lvl="0" marL="0" rtl="0" algn="ctr">
              <a:spcBef>
                <a:spcPts val="0"/>
              </a:spcBef>
              <a:spcAft>
                <a:spcPts val="0"/>
              </a:spcAft>
              <a:buSzPts val="1100"/>
              <a:buNone/>
            </a:pPr>
            <a:r>
              <a:rPr lang="en" sz="4200">
                <a:solidFill>
                  <a:schemeClr val="lt1"/>
                </a:solidFill>
                <a:latin typeface="Inter ExtraBold"/>
                <a:ea typeface="Inter ExtraBold"/>
                <a:cs typeface="Inter ExtraBold"/>
                <a:sym typeface="Inter ExtraBold"/>
              </a:rPr>
              <a:t>Times tables</a:t>
            </a:r>
            <a:endParaRPr b="1" sz="3480">
              <a:solidFill>
                <a:schemeClr val="lt1"/>
              </a:solidFill>
              <a:latin typeface="Inter"/>
              <a:ea typeface="Inter"/>
              <a:cs typeface="Inter"/>
              <a:sym typeface="Inter"/>
            </a:endParaRPr>
          </a:p>
        </p:txBody>
      </p:sp>
      <p:sp>
        <p:nvSpPr>
          <p:cNvPr id="175" name="Google Shape;175;p28"/>
          <p:cNvSpPr/>
          <p:nvPr/>
        </p:nvSpPr>
        <p:spPr>
          <a:xfrm>
            <a:off x="50" y="4950625"/>
            <a:ext cx="9144000" cy="192900"/>
          </a:xfrm>
          <a:prstGeom prst="rect">
            <a:avLst/>
          </a:prstGeom>
          <a:solidFill>
            <a:srgbClr val="FAC8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28"/>
          <p:cNvSpPr txBox="1"/>
          <p:nvPr/>
        </p:nvSpPr>
        <p:spPr>
          <a:xfrm>
            <a:off x="942975" y="18538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77" name="Google Shape;177;p28"/>
          <p:cNvSpPr txBox="1"/>
          <p:nvPr/>
        </p:nvSpPr>
        <p:spPr>
          <a:xfrm>
            <a:off x="100" y="728700"/>
            <a:ext cx="9144000" cy="4155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3600"/>
              </a:spcAft>
              <a:buNone/>
            </a:pPr>
            <a:r>
              <a:t/>
            </a:r>
            <a:endParaRPr sz="1500">
              <a:solidFill>
                <a:srgbClr val="3764F2"/>
              </a:solidFill>
              <a:latin typeface="Inter Medium"/>
              <a:ea typeface="Inter Medium"/>
              <a:cs typeface="Inter Medium"/>
              <a:sym typeface="Inter Medium"/>
            </a:endParaRPr>
          </a:p>
        </p:txBody>
      </p:sp>
      <p:pic>
        <p:nvPicPr>
          <p:cNvPr id="178" name="Google Shape;178;p28"/>
          <p:cNvPicPr preferRelativeResize="0"/>
          <p:nvPr/>
        </p:nvPicPr>
        <p:blipFill>
          <a:blip r:embed="rId3">
            <a:alphaModFix/>
          </a:blip>
          <a:stretch>
            <a:fillRect/>
          </a:stretch>
        </p:blipFill>
        <p:spPr>
          <a:xfrm>
            <a:off x="612827" y="728700"/>
            <a:ext cx="7423899" cy="427674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7">
                                            <p:txEl>
                                              <p:pRg end="0" st="0"/>
                                            </p:txEl>
                                          </p:spTgt>
                                        </p:tgtEl>
                                        <p:attrNameLst>
                                          <p:attrName>style.visibility</p:attrName>
                                        </p:attrNameLst>
                                      </p:cBhvr>
                                      <p:to>
                                        <p:strVal val="visible"/>
                                      </p:to>
                                    </p:set>
                                    <p:animEffect filter="fade" transition="in">
                                      <p:cBhvr>
                                        <p:cTn dur="1000"/>
                                        <p:tgtEl>
                                          <p:spTgt spid="177">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82" name="Shape 182"/>
        <p:cNvGrpSpPr/>
        <p:nvPr/>
      </p:nvGrpSpPr>
      <p:grpSpPr>
        <a:xfrm>
          <a:off x="0" y="0"/>
          <a:ext cx="0" cy="0"/>
          <a:chOff x="0" y="0"/>
          <a:chExt cx="0" cy="0"/>
        </a:xfrm>
      </p:grpSpPr>
      <p:sp>
        <p:nvSpPr>
          <p:cNvPr id="183" name="Google Shape;183;p29"/>
          <p:cNvSpPr txBox="1"/>
          <p:nvPr>
            <p:ph type="ctrTitle"/>
          </p:nvPr>
        </p:nvSpPr>
        <p:spPr>
          <a:xfrm>
            <a:off x="100" y="0"/>
            <a:ext cx="9144000" cy="728700"/>
          </a:xfrm>
          <a:prstGeom prst="rect">
            <a:avLst/>
          </a:prstGeom>
          <a:solidFill>
            <a:srgbClr val="3764F2"/>
          </a:solidFill>
        </p:spPr>
        <p:txBody>
          <a:bodyPr anchorCtr="0" anchor="b" bIns="91425" lIns="91425" spcFirstLastPara="1" rIns="91425" wrap="square" tIns="91425">
            <a:noAutofit/>
          </a:bodyPr>
          <a:lstStyle/>
          <a:p>
            <a:pPr indent="0" lvl="0" marL="0" rtl="0" algn="ctr">
              <a:spcBef>
                <a:spcPts val="0"/>
              </a:spcBef>
              <a:spcAft>
                <a:spcPts val="0"/>
              </a:spcAft>
              <a:buSzPts val="1100"/>
              <a:buNone/>
            </a:pPr>
            <a:r>
              <a:rPr lang="en" sz="4200">
                <a:solidFill>
                  <a:schemeClr val="lt1"/>
                </a:solidFill>
                <a:latin typeface="Inter ExtraBold"/>
                <a:ea typeface="Inter ExtraBold"/>
                <a:cs typeface="Inter ExtraBold"/>
                <a:sym typeface="Inter ExtraBold"/>
              </a:rPr>
              <a:t>Times tables</a:t>
            </a:r>
            <a:endParaRPr b="1" sz="3480">
              <a:solidFill>
                <a:schemeClr val="lt1"/>
              </a:solidFill>
              <a:latin typeface="Inter"/>
              <a:ea typeface="Inter"/>
              <a:cs typeface="Inter"/>
              <a:sym typeface="Inter"/>
            </a:endParaRPr>
          </a:p>
        </p:txBody>
      </p:sp>
      <p:sp>
        <p:nvSpPr>
          <p:cNvPr id="184" name="Google Shape;184;p29"/>
          <p:cNvSpPr/>
          <p:nvPr/>
        </p:nvSpPr>
        <p:spPr>
          <a:xfrm>
            <a:off x="50" y="4950625"/>
            <a:ext cx="9144000" cy="192900"/>
          </a:xfrm>
          <a:prstGeom prst="rect">
            <a:avLst/>
          </a:prstGeom>
          <a:solidFill>
            <a:srgbClr val="FAC8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29"/>
          <p:cNvSpPr txBox="1"/>
          <p:nvPr/>
        </p:nvSpPr>
        <p:spPr>
          <a:xfrm>
            <a:off x="942975" y="18538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86" name="Google Shape;186;p29"/>
          <p:cNvSpPr txBox="1"/>
          <p:nvPr/>
        </p:nvSpPr>
        <p:spPr>
          <a:xfrm>
            <a:off x="100" y="728700"/>
            <a:ext cx="9144000" cy="4155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3600"/>
              </a:spcAft>
              <a:buNone/>
            </a:pPr>
            <a:r>
              <a:t/>
            </a:r>
            <a:endParaRPr sz="1500">
              <a:solidFill>
                <a:srgbClr val="3764F2"/>
              </a:solidFill>
              <a:latin typeface="Inter Medium"/>
              <a:ea typeface="Inter Medium"/>
              <a:cs typeface="Inter Medium"/>
              <a:sym typeface="Inter Medium"/>
            </a:endParaRPr>
          </a:p>
        </p:txBody>
      </p:sp>
      <p:pic>
        <p:nvPicPr>
          <p:cNvPr id="187" name="Google Shape;187;p29"/>
          <p:cNvPicPr preferRelativeResize="0"/>
          <p:nvPr/>
        </p:nvPicPr>
        <p:blipFill>
          <a:blip r:embed="rId3">
            <a:alphaModFix/>
          </a:blip>
          <a:stretch>
            <a:fillRect/>
          </a:stretch>
        </p:blipFill>
        <p:spPr>
          <a:xfrm>
            <a:off x="1201500" y="728700"/>
            <a:ext cx="6594884" cy="42219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6">
                                            <p:txEl>
                                              <p:pRg end="0" st="0"/>
                                            </p:txEl>
                                          </p:spTgt>
                                        </p:tgtEl>
                                        <p:attrNameLst>
                                          <p:attrName>style.visibility</p:attrName>
                                        </p:attrNameLst>
                                      </p:cBhvr>
                                      <p:to>
                                        <p:strVal val="visible"/>
                                      </p:to>
                                    </p:set>
                                    <p:animEffect filter="fade" transition="in">
                                      <p:cBhvr>
                                        <p:cTn dur="1000"/>
                                        <p:tgtEl>
                                          <p:spTgt spid="186">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91" name="Shape 191"/>
        <p:cNvGrpSpPr/>
        <p:nvPr/>
      </p:nvGrpSpPr>
      <p:grpSpPr>
        <a:xfrm>
          <a:off x="0" y="0"/>
          <a:ext cx="0" cy="0"/>
          <a:chOff x="0" y="0"/>
          <a:chExt cx="0" cy="0"/>
        </a:xfrm>
      </p:grpSpPr>
      <p:sp>
        <p:nvSpPr>
          <p:cNvPr id="192" name="Google Shape;192;p30"/>
          <p:cNvSpPr txBox="1"/>
          <p:nvPr>
            <p:ph type="ctrTitle"/>
          </p:nvPr>
        </p:nvSpPr>
        <p:spPr>
          <a:xfrm>
            <a:off x="100" y="0"/>
            <a:ext cx="9144000" cy="728700"/>
          </a:xfrm>
          <a:prstGeom prst="rect">
            <a:avLst/>
          </a:prstGeom>
          <a:solidFill>
            <a:srgbClr val="3764F2"/>
          </a:solidFill>
        </p:spPr>
        <p:txBody>
          <a:bodyPr anchorCtr="0" anchor="b" bIns="91425" lIns="91425" spcFirstLastPara="1" rIns="91425" wrap="square" tIns="91425">
            <a:noAutofit/>
          </a:bodyPr>
          <a:lstStyle/>
          <a:p>
            <a:pPr indent="0" lvl="0" marL="0" rtl="0" algn="ctr">
              <a:spcBef>
                <a:spcPts val="0"/>
              </a:spcBef>
              <a:spcAft>
                <a:spcPts val="0"/>
              </a:spcAft>
              <a:buSzPts val="1100"/>
              <a:buNone/>
            </a:pPr>
            <a:r>
              <a:rPr lang="en" sz="4200">
                <a:solidFill>
                  <a:schemeClr val="lt1"/>
                </a:solidFill>
                <a:latin typeface="Inter ExtraBold"/>
                <a:ea typeface="Inter ExtraBold"/>
                <a:cs typeface="Inter ExtraBold"/>
                <a:sym typeface="Inter ExtraBold"/>
              </a:rPr>
              <a:t>Times tables</a:t>
            </a:r>
            <a:endParaRPr b="1" sz="3480">
              <a:solidFill>
                <a:schemeClr val="lt1"/>
              </a:solidFill>
              <a:latin typeface="Inter"/>
              <a:ea typeface="Inter"/>
              <a:cs typeface="Inter"/>
              <a:sym typeface="Inter"/>
            </a:endParaRPr>
          </a:p>
        </p:txBody>
      </p:sp>
      <p:sp>
        <p:nvSpPr>
          <p:cNvPr id="193" name="Google Shape;193;p30"/>
          <p:cNvSpPr/>
          <p:nvPr/>
        </p:nvSpPr>
        <p:spPr>
          <a:xfrm>
            <a:off x="50" y="4950625"/>
            <a:ext cx="9144000" cy="192900"/>
          </a:xfrm>
          <a:prstGeom prst="rect">
            <a:avLst/>
          </a:prstGeom>
          <a:solidFill>
            <a:srgbClr val="FAC8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30"/>
          <p:cNvSpPr txBox="1"/>
          <p:nvPr/>
        </p:nvSpPr>
        <p:spPr>
          <a:xfrm>
            <a:off x="942975" y="18538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95" name="Google Shape;195;p30"/>
          <p:cNvSpPr txBox="1"/>
          <p:nvPr/>
        </p:nvSpPr>
        <p:spPr>
          <a:xfrm>
            <a:off x="100" y="728700"/>
            <a:ext cx="9144000" cy="4155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3600"/>
              </a:spcAft>
              <a:buNone/>
            </a:pPr>
            <a:r>
              <a:t/>
            </a:r>
            <a:endParaRPr sz="1500">
              <a:solidFill>
                <a:srgbClr val="3764F2"/>
              </a:solidFill>
              <a:latin typeface="Inter Medium"/>
              <a:ea typeface="Inter Medium"/>
              <a:cs typeface="Inter Medium"/>
              <a:sym typeface="Inter Medium"/>
            </a:endParaRPr>
          </a:p>
        </p:txBody>
      </p:sp>
      <p:pic>
        <p:nvPicPr>
          <p:cNvPr id="196" name="Google Shape;196;p30"/>
          <p:cNvPicPr preferRelativeResize="0"/>
          <p:nvPr/>
        </p:nvPicPr>
        <p:blipFill>
          <a:blip r:embed="rId3">
            <a:alphaModFix/>
          </a:blip>
          <a:stretch>
            <a:fillRect/>
          </a:stretch>
        </p:blipFill>
        <p:spPr>
          <a:xfrm>
            <a:off x="1291925" y="728700"/>
            <a:ext cx="6560140" cy="422192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5">
                                            <p:txEl>
                                              <p:pRg end="0" st="0"/>
                                            </p:txEl>
                                          </p:spTgt>
                                        </p:tgtEl>
                                        <p:attrNameLst>
                                          <p:attrName>style.visibility</p:attrName>
                                        </p:attrNameLst>
                                      </p:cBhvr>
                                      <p:to>
                                        <p:strVal val="visible"/>
                                      </p:to>
                                    </p:set>
                                    <p:animEffect filter="fade" transition="in">
                                      <p:cBhvr>
                                        <p:cTn dur="1000"/>
                                        <p:tgtEl>
                                          <p:spTgt spid="195">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00" name="Shape 200"/>
        <p:cNvGrpSpPr/>
        <p:nvPr/>
      </p:nvGrpSpPr>
      <p:grpSpPr>
        <a:xfrm>
          <a:off x="0" y="0"/>
          <a:ext cx="0" cy="0"/>
          <a:chOff x="0" y="0"/>
          <a:chExt cx="0" cy="0"/>
        </a:xfrm>
      </p:grpSpPr>
      <p:sp>
        <p:nvSpPr>
          <p:cNvPr id="201" name="Google Shape;201;p31"/>
          <p:cNvSpPr txBox="1"/>
          <p:nvPr>
            <p:ph type="ctrTitle"/>
          </p:nvPr>
        </p:nvSpPr>
        <p:spPr>
          <a:xfrm>
            <a:off x="100" y="0"/>
            <a:ext cx="9144000" cy="728700"/>
          </a:xfrm>
          <a:prstGeom prst="rect">
            <a:avLst/>
          </a:prstGeom>
          <a:solidFill>
            <a:srgbClr val="3764F2"/>
          </a:solidFill>
        </p:spPr>
        <p:txBody>
          <a:bodyPr anchorCtr="0" anchor="b" bIns="91425" lIns="91425" spcFirstLastPara="1" rIns="91425" wrap="square" tIns="91425">
            <a:noAutofit/>
          </a:bodyPr>
          <a:lstStyle/>
          <a:p>
            <a:pPr indent="0" lvl="0" marL="0" rtl="0" algn="ctr">
              <a:spcBef>
                <a:spcPts val="0"/>
              </a:spcBef>
              <a:spcAft>
                <a:spcPts val="0"/>
              </a:spcAft>
              <a:buSzPts val="1100"/>
              <a:buNone/>
            </a:pPr>
            <a:r>
              <a:rPr lang="en" sz="4200">
                <a:solidFill>
                  <a:schemeClr val="lt1"/>
                </a:solidFill>
                <a:latin typeface="Inter ExtraBold"/>
                <a:ea typeface="Inter ExtraBold"/>
                <a:cs typeface="Inter ExtraBold"/>
                <a:sym typeface="Inter ExtraBold"/>
              </a:rPr>
              <a:t>Multiplication</a:t>
            </a:r>
            <a:endParaRPr b="1" sz="3480">
              <a:solidFill>
                <a:schemeClr val="lt1"/>
              </a:solidFill>
              <a:latin typeface="Inter"/>
              <a:ea typeface="Inter"/>
              <a:cs typeface="Inter"/>
              <a:sym typeface="Inter"/>
            </a:endParaRPr>
          </a:p>
        </p:txBody>
      </p:sp>
      <p:sp>
        <p:nvSpPr>
          <p:cNvPr id="202" name="Google Shape;202;p31"/>
          <p:cNvSpPr/>
          <p:nvPr/>
        </p:nvSpPr>
        <p:spPr>
          <a:xfrm>
            <a:off x="50" y="4950625"/>
            <a:ext cx="9144000" cy="192900"/>
          </a:xfrm>
          <a:prstGeom prst="rect">
            <a:avLst/>
          </a:prstGeom>
          <a:solidFill>
            <a:srgbClr val="FAC8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31"/>
          <p:cNvSpPr txBox="1"/>
          <p:nvPr/>
        </p:nvSpPr>
        <p:spPr>
          <a:xfrm>
            <a:off x="942975" y="18538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04" name="Google Shape;204;p31"/>
          <p:cNvSpPr txBox="1"/>
          <p:nvPr/>
        </p:nvSpPr>
        <p:spPr>
          <a:xfrm>
            <a:off x="100" y="728700"/>
            <a:ext cx="9144000" cy="4155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3600"/>
              </a:spcAft>
              <a:buNone/>
            </a:pPr>
            <a:r>
              <a:t/>
            </a:r>
            <a:endParaRPr sz="1500">
              <a:solidFill>
                <a:srgbClr val="3764F2"/>
              </a:solidFill>
              <a:latin typeface="Inter Medium"/>
              <a:ea typeface="Inter Medium"/>
              <a:cs typeface="Inter Medium"/>
              <a:sym typeface="Inter Medium"/>
            </a:endParaRPr>
          </a:p>
        </p:txBody>
      </p:sp>
      <p:pic>
        <p:nvPicPr>
          <p:cNvPr id="205" name="Google Shape;205;p31"/>
          <p:cNvPicPr preferRelativeResize="0"/>
          <p:nvPr/>
        </p:nvPicPr>
        <p:blipFill>
          <a:blip r:embed="rId3">
            <a:alphaModFix/>
          </a:blip>
          <a:stretch>
            <a:fillRect/>
          </a:stretch>
        </p:blipFill>
        <p:spPr>
          <a:xfrm>
            <a:off x="1252650" y="728700"/>
            <a:ext cx="6578094" cy="422192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4">
                                            <p:txEl>
                                              <p:pRg end="0" st="0"/>
                                            </p:txEl>
                                          </p:spTgt>
                                        </p:tgtEl>
                                        <p:attrNameLst>
                                          <p:attrName>style.visibility</p:attrName>
                                        </p:attrNameLst>
                                      </p:cBhvr>
                                      <p:to>
                                        <p:strVal val="visible"/>
                                      </p:to>
                                    </p:set>
                                    <p:animEffect filter="fade" transition="in">
                                      <p:cBhvr>
                                        <p:cTn dur="1000"/>
                                        <p:tgtEl>
                                          <p:spTgt spid="204">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60" name="Shape 60"/>
        <p:cNvGrpSpPr/>
        <p:nvPr/>
      </p:nvGrpSpPr>
      <p:grpSpPr>
        <a:xfrm>
          <a:off x="0" y="0"/>
          <a:ext cx="0" cy="0"/>
          <a:chOff x="0" y="0"/>
          <a:chExt cx="0" cy="0"/>
        </a:xfrm>
      </p:grpSpPr>
      <p:sp>
        <p:nvSpPr>
          <p:cNvPr id="61" name="Google Shape;61;p14"/>
          <p:cNvSpPr txBox="1"/>
          <p:nvPr>
            <p:ph type="ctrTitle"/>
          </p:nvPr>
        </p:nvSpPr>
        <p:spPr>
          <a:xfrm>
            <a:off x="100" y="0"/>
            <a:ext cx="9144000" cy="728700"/>
          </a:xfrm>
          <a:prstGeom prst="rect">
            <a:avLst/>
          </a:prstGeom>
          <a:solidFill>
            <a:srgbClr val="3764F2"/>
          </a:solidFill>
        </p:spPr>
        <p:txBody>
          <a:bodyPr anchorCtr="0" anchor="b"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3800">
                <a:solidFill>
                  <a:schemeClr val="lt1"/>
                </a:solidFill>
                <a:latin typeface="Inter ExtraBold"/>
                <a:ea typeface="Inter ExtraBold"/>
                <a:cs typeface="Inter ExtraBold"/>
                <a:sym typeface="Inter ExtraBold"/>
              </a:rPr>
              <a:t>Which is the odd one out and why?</a:t>
            </a:r>
            <a:endParaRPr b="1" sz="1580">
              <a:solidFill>
                <a:srgbClr val="FFFFFF"/>
              </a:solidFill>
              <a:latin typeface="Inter"/>
              <a:ea typeface="Inter"/>
              <a:cs typeface="Inter"/>
              <a:sym typeface="Inter"/>
            </a:endParaRPr>
          </a:p>
        </p:txBody>
      </p:sp>
      <p:sp>
        <p:nvSpPr>
          <p:cNvPr id="62" name="Google Shape;62;p14"/>
          <p:cNvSpPr/>
          <p:nvPr/>
        </p:nvSpPr>
        <p:spPr>
          <a:xfrm>
            <a:off x="50" y="4950625"/>
            <a:ext cx="9144000" cy="192900"/>
          </a:xfrm>
          <a:prstGeom prst="rect">
            <a:avLst/>
          </a:prstGeom>
          <a:solidFill>
            <a:srgbClr val="FAC8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4"/>
          <p:cNvSpPr txBox="1"/>
          <p:nvPr/>
        </p:nvSpPr>
        <p:spPr>
          <a:xfrm>
            <a:off x="1693500" y="1925250"/>
            <a:ext cx="5757000" cy="1293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200">
                <a:solidFill>
                  <a:srgbClr val="3764F2"/>
                </a:solidFill>
                <a:latin typeface="Inter"/>
                <a:ea typeface="Inter"/>
                <a:cs typeface="Inter"/>
                <a:sym typeface="Inter"/>
              </a:rPr>
              <a:t>5     10     12</a:t>
            </a:r>
            <a:endParaRPr sz="7200">
              <a:solidFill>
                <a:srgbClr val="3764F2"/>
              </a:solidFill>
              <a:latin typeface="Inter"/>
              <a:ea typeface="Inter"/>
              <a:cs typeface="Inter"/>
              <a:sym typeface="Inte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09" name="Shape 209"/>
        <p:cNvGrpSpPr/>
        <p:nvPr/>
      </p:nvGrpSpPr>
      <p:grpSpPr>
        <a:xfrm>
          <a:off x="0" y="0"/>
          <a:ext cx="0" cy="0"/>
          <a:chOff x="0" y="0"/>
          <a:chExt cx="0" cy="0"/>
        </a:xfrm>
      </p:grpSpPr>
      <p:sp>
        <p:nvSpPr>
          <p:cNvPr id="210" name="Google Shape;210;p32"/>
          <p:cNvSpPr txBox="1"/>
          <p:nvPr>
            <p:ph type="ctrTitle"/>
          </p:nvPr>
        </p:nvSpPr>
        <p:spPr>
          <a:xfrm>
            <a:off x="100" y="0"/>
            <a:ext cx="9144000" cy="728700"/>
          </a:xfrm>
          <a:prstGeom prst="rect">
            <a:avLst/>
          </a:prstGeom>
          <a:solidFill>
            <a:srgbClr val="3764F2"/>
          </a:solidFill>
        </p:spPr>
        <p:txBody>
          <a:bodyPr anchorCtr="0" anchor="b" bIns="91425" lIns="91425" spcFirstLastPara="1" rIns="91425" wrap="square" tIns="91425">
            <a:noAutofit/>
          </a:bodyPr>
          <a:lstStyle/>
          <a:p>
            <a:pPr indent="0" lvl="0" marL="0" rtl="0" algn="ctr">
              <a:spcBef>
                <a:spcPts val="0"/>
              </a:spcBef>
              <a:spcAft>
                <a:spcPts val="0"/>
              </a:spcAft>
              <a:buSzPts val="1100"/>
              <a:buNone/>
            </a:pPr>
            <a:r>
              <a:rPr lang="en" sz="4200">
                <a:solidFill>
                  <a:schemeClr val="lt1"/>
                </a:solidFill>
                <a:latin typeface="Inter ExtraBold"/>
                <a:ea typeface="Inter ExtraBold"/>
                <a:cs typeface="Inter ExtraBold"/>
                <a:sym typeface="Inter ExtraBold"/>
              </a:rPr>
              <a:t>Division</a:t>
            </a:r>
            <a:endParaRPr b="1" sz="3480">
              <a:solidFill>
                <a:schemeClr val="lt1"/>
              </a:solidFill>
              <a:latin typeface="Inter"/>
              <a:ea typeface="Inter"/>
              <a:cs typeface="Inter"/>
              <a:sym typeface="Inter"/>
            </a:endParaRPr>
          </a:p>
        </p:txBody>
      </p:sp>
      <p:sp>
        <p:nvSpPr>
          <p:cNvPr id="211" name="Google Shape;211;p32"/>
          <p:cNvSpPr/>
          <p:nvPr/>
        </p:nvSpPr>
        <p:spPr>
          <a:xfrm>
            <a:off x="50" y="4950625"/>
            <a:ext cx="9144000" cy="192900"/>
          </a:xfrm>
          <a:prstGeom prst="rect">
            <a:avLst/>
          </a:prstGeom>
          <a:solidFill>
            <a:srgbClr val="FAC8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32"/>
          <p:cNvSpPr txBox="1"/>
          <p:nvPr/>
        </p:nvSpPr>
        <p:spPr>
          <a:xfrm>
            <a:off x="942975" y="18538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13" name="Google Shape;213;p32"/>
          <p:cNvSpPr txBox="1"/>
          <p:nvPr/>
        </p:nvSpPr>
        <p:spPr>
          <a:xfrm>
            <a:off x="100" y="728700"/>
            <a:ext cx="9144000" cy="4155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3600"/>
              </a:spcAft>
              <a:buNone/>
            </a:pPr>
            <a:r>
              <a:t/>
            </a:r>
            <a:endParaRPr sz="1500">
              <a:solidFill>
                <a:srgbClr val="3764F2"/>
              </a:solidFill>
              <a:latin typeface="Inter Medium"/>
              <a:ea typeface="Inter Medium"/>
              <a:cs typeface="Inter Medium"/>
              <a:sym typeface="Inter Medium"/>
            </a:endParaRPr>
          </a:p>
        </p:txBody>
      </p:sp>
      <p:pic>
        <p:nvPicPr>
          <p:cNvPr id="214" name="Google Shape;214;p32"/>
          <p:cNvPicPr preferRelativeResize="0"/>
          <p:nvPr/>
        </p:nvPicPr>
        <p:blipFill>
          <a:blip r:embed="rId3">
            <a:alphaModFix/>
          </a:blip>
          <a:stretch>
            <a:fillRect/>
          </a:stretch>
        </p:blipFill>
        <p:spPr>
          <a:xfrm>
            <a:off x="1254763" y="728700"/>
            <a:ext cx="6634464" cy="42219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3">
                                            <p:txEl>
                                              <p:pRg end="0" st="0"/>
                                            </p:txEl>
                                          </p:spTgt>
                                        </p:tgtEl>
                                        <p:attrNameLst>
                                          <p:attrName>style.visibility</p:attrName>
                                        </p:attrNameLst>
                                      </p:cBhvr>
                                      <p:to>
                                        <p:strVal val="visible"/>
                                      </p:to>
                                    </p:set>
                                    <p:animEffect filter="fade" transition="in">
                                      <p:cBhvr>
                                        <p:cTn dur="1000"/>
                                        <p:tgtEl>
                                          <p:spTgt spid="213">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18" name="Shape 218"/>
        <p:cNvGrpSpPr/>
        <p:nvPr/>
      </p:nvGrpSpPr>
      <p:grpSpPr>
        <a:xfrm>
          <a:off x="0" y="0"/>
          <a:ext cx="0" cy="0"/>
          <a:chOff x="0" y="0"/>
          <a:chExt cx="0" cy="0"/>
        </a:xfrm>
      </p:grpSpPr>
      <p:sp>
        <p:nvSpPr>
          <p:cNvPr id="219" name="Google Shape;219;p33"/>
          <p:cNvSpPr txBox="1"/>
          <p:nvPr>
            <p:ph type="ctrTitle"/>
          </p:nvPr>
        </p:nvSpPr>
        <p:spPr>
          <a:xfrm>
            <a:off x="100" y="0"/>
            <a:ext cx="9144000" cy="728700"/>
          </a:xfrm>
          <a:prstGeom prst="rect">
            <a:avLst/>
          </a:prstGeom>
          <a:solidFill>
            <a:srgbClr val="3764F2"/>
          </a:solidFill>
        </p:spPr>
        <p:txBody>
          <a:bodyPr anchorCtr="0" anchor="b" bIns="91425" lIns="91425" spcFirstLastPara="1" rIns="91425" wrap="square" tIns="91425">
            <a:noAutofit/>
          </a:bodyPr>
          <a:lstStyle/>
          <a:p>
            <a:pPr indent="0" lvl="0" marL="0" rtl="0" algn="ctr">
              <a:spcBef>
                <a:spcPts val="0"/>
              </a:spcBef>
              <a:spcAft>
                <a:spcPts val="0"/>
              </a:spcAft>
              <a:buSzPts val="1100"/>
              <a:buNone/>
            </a:pPr>
            <a:r>
              <a:rPr lang="en" sz="4200">
                <a:solidFill>
                  <a:schemeClr val="lt1"/>
                </a:solidFill>
                <a:latin typeface="Inter ExtraBold"/>
                <a:ea typeface="Inter ExtraBold"/>
                <a:cs typeface="Inter ExtraBold"/>
                <a:sym typeface="Inter ExtraBold"/>
              </a:rPr>
              <a:t>Division</a:t>
            </a:r>
            <a:endParaRPr b="1" sz="3480">
              <a:solidFill>
                <a:schemeClr val="lt1"/>
              </a:solidFill>
              <a:latin typeface="Inter"/>
              <a:ea typeface="Inter"/>
              <a:cs typeface="Inter"/>
              <a:sym typeface="Inter"/>
            </a:endParaRPr>
          </a:p>
        </p:txBody>
      </p:sp>
      <p:sp>
        <p:nvSpPr>
          <p:cNvPr id="220" name="Google Shape;220;p33"/>
          <p:cNvSpPr/>
          <p:nvPr/>
        </p:nvSpPr>
        <p:spPr>
          <a:xfrm>
            <a:off x="50" y="4950625"/>
            <a:ext cx="9144000" cy="192900"/>
          </a:xfrm>
          <a:prstGeom prst="rect">
            <a:avLst/>
          </a:prstGeom>
          <a:solidFill>
            <a:srgbClr val="FAC8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33"/>
          <p:cNvSpPr txBox="1"/>
          <p:nvPr/>
        </p:nvSpPr>
        <p:spPr>
          <a:xfrm>
            <a:off x="942975" y="18538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22" name="Google Shape;222;p33"/>
          <p:cNvSpPr txBox="1"/>
          <p:nvPr/>
        </p:nvSpPr>
        <p:spPr>
          <a:xfrm>
            <a:off x="100" y="728700"/>
            <a:ext cx="9144000" cy="4155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3600"/>
              </a:spcAft>
              <a:buNone/>
            </a:pPr>
            <a:r>
              <a:t/>
            </a:r>
            <a:endParaRPr sz="1500">
              <a:solidFill>
                <a:srgbClr val="3764F2"/>
              </a:solidFill>
              <a:latin typeface="Inter Medium"/>
              <a:ea typeface="Inter Medium"/>
              <a:cs typeface="Inter Medium"/>
              <a:sym typeface="Inter Medium"/>
            </a:endParaRPr>
          </a:p>
        </p:txBody>
      </p:sp>
      <p:pic>
        <p:nvPicPr>
          <p:cNvPr id="223" name="Google Shape;223;p33"/>
          <p:cNvPicPr preferRelativeResize="0"/>
          <p:nvPr/>
        </p:nvPicPr>
        <p:blipFill>
          <a:blip r:embed="rId3">
            <a:alphaModFix/>
          </a:blip>
          <a:stretch>
            <a:fillRect/>
          </a:stretch>
        </p:blipFill>
        <p:spPr>
          <a:xfrm>
            <a:off x="1181075" y="728700"/>
            <a:ext cx="6728290" cy="42219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
                                            <p:txEl>
                                              <p:pRg end="0" st="0"/>
                                            </p:txEl>
                                          </p:spTgt>
                                        </p:tgtEl>
                                        <p:attrNameLst>
                                          <p:attrName>style.visibility</p:attrName>
                                        </p:attrNameLst>
                                      </p:cBhvr>
                                      <p:to>
                                        <p:strVal val="visible"/>
                                      </p:to>
                                    </p:set>
                                    <p:animEffect filter="fade" transition="in">
                                      <p:cBhvr>
                                        <p:cTn dur="1000"/>
                                        <p:tgtEl>
                                          <p:spTgt spid="222">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27" name="Shape 227"/>
        <p:cNvGrpSpPr/>
        <p:nvPr/>
      </p:nvGrpSpPr>
      <p:grpSpPr>
        <a:xfrm>
          <a:off x="0" y="0"/>
          <a:ext cx="0" cy="0"/>
          <a:chOff x="0" y="0"/>
          <a:chExt cx="0" cy="0"/>
        </a:xfrm>
      </p:grpSpPr>
      <p:sp>
        <p:nvSpPr>
          <p:cNvPr id="228" name="Google Shape;228;p34"/>
          <p:cNvSpPr txBox="1"/>
          <p:nvPr>
            <p:ph type="ctrTitle"/>
          </p:nvPr>
        </p:nvSpPr>
        <p:spPr>
          <a:xfrm>
            <a:off x="100" y="0"/>
            <a:ext cx="9144000" cy="728700"/>
          </a:xfrm>
          <a:prstGeom prst="rect">
            <a:avLst/>
          </a:prstGeom>
          <a:solidFill>
            <a:srgbClr val="3764F2"/>
          </a:solidFill>
        </p:spPr>
        <p:txBody>
          <a:bodyPr anchorCtr="0" anchor="b" bIns="91425" lIns="91425" spcFirstLastPara="1" rIns="91425" wrap="square" tIns="91425">
            <a:noAutofit/>
          </a:bodyPr>
          <a:lstStyle/>
          <a:p>
            <a:pPr indent="0" lvl="0" marL="0" rtl="0" algn="ctr">
              <a:spcBef>
                <a:spcPts val="0"/>
              </a:spcBef>
              <a:spcAft>
                <a:spcPts val="0"/>
              </a:spcAft>
              <a:buSzPts val="1100"/>
              <a:buNone/>
            </a:pPr>
            <a:r>
              <a:rPr lang="en" sz="2700">
                <a:solidFill>
                  <a:schemeClr val="lt1"/>
                </a:solidFill>
                <a:latin typeface="Inter ExtraBold"/>
                <a:ea typeface="Inter ExtraBold"/>
                <a:cs typeface="Inter ExtraBold"/>
                <a:sym typeface="Inter ExtraBold"/>
              </a:rPr>
              <a:t>How can you help your child with Maths at home?</a:t>
            </a:r>
            <a:endParaRPr sz="2700">
              <a:solidFill>
                <a:schemeClr val="lt1"/>
              </a:solidFill>
              <a:latin typeface="Inter ExtraBold"/>
              <a:ea typeface="Inter ExtraBold"/>
              <a:cs typeface="Inter ExtraBold"/>
              <a:sym typeface="Inter ExtraBold"/>
            </a:endParaRPr>
          </a:p>
        </p:txBody>
      </p:sp>
      <p:sp>
        <p:nvSpPr>
          <p:cNvPr id="229" name="Google Shape;229;p34"/>
          <p:cNvSpPr/>
          <p:nvPr/>
        </p:nvSpPr>
        <p:spPr>
          <a:xfrm>
            <a:off x="50" y="4950625"/>
            <a:ext cx="9144000" cy="192900"/>
          </a:xfrm>
          <a:prstGeom prst="rect">
            <a:avLst/>
          </a:prstGeom>
          <a:solidFill>
            <a:srgbClr val="FAC8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34"/>
          <p:cNvSpPr txBox="1"/>
          <p:nvPr/>
        </p:nvSpPr>
        <p:spPr>
          <a:xfrm>
            <a:off x="942975" y="18538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31" name="Google Shape;231;p34"/>
          <p:cNvSpPr txBox="1"/>
          <p:nvPr/>
        </p:nvSpPr>
        <p:spPr>
          <a:xfrm>
            <a:off x="100" y="728700"/>
            <a:ext cx="9144000" cy="4155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3600"/>
              </a:spcAft>
              <a:buNone/>
            </a:pPr>
            <a:r>
              <a:t/>
            </a:r>
            <a:endParaRPr sz="1500">
              <a:solidFill>
                <a:srgbClr val="3764F2"/>
              </a:solidFill>
              <a:latin typeface="Inter Medium"/>
              <a:ea typeface="Inter Medium"/>
              <a:cs typeface="Inter Medium"/>
              <a:sym typeface="Inter Medium"/>
            </a:endParaRPr>
          </a:p>
        </p:txBody>
      </p:sp>
      <p:sp>
        <p:nvSpPr>
          <p:cNvPr id="232" name="Google Shape;232;p34"/>
          <p:cNvSpPr txBox="1"/>
          <p:nvPr/>
        </p:nvSpPr>
        <p:spPr>
          <a:xfrm>
            <a:off x="100" y="728700"/>
            <a:ext cx="9223500" cy="40098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600"/>
              </a:spcBef>
              <a:spcAft>
                <a:spcPts val="0"/>
              </a:spcAft>
              <a:buNone/>
            </a:pPr>
            <a:r>
              <a:rPr lang="en" sz="1900">
                <a:solidFill>
                  <a:srgbClr val="3764F2"/>
                </a:solidFill>
                <a:latin typeface="Inter"/>
                <a:ea typeface="Inter"/>
                <a:cs typeface="Inter"/>
                <a:sym typeface="Inter"/>
              </a:rPr>
              <a:t>*</a:t>
            </a:r>
            <a:r>
              <a:rPr lang="en" sz="1900">
                <a:solidFill>
                  <a:srgbClr val="3764F2"/>
                </a:solidFill>
                <a:latin typeface="Inter"/>
                <a:ea typeface="Inter"/>
                <a:cs typeface="Inter"/>
                <a:sym typeface="Inter"/>
              </a:rPr>
              <a:t>Take away their fear</a:t>
            </a:r>
            <a:endParaRPr sz="1900">
              <a:solidFill>
                <a:srgbClr val="3764F2"/>
              </a:solidFill>
              <a:latin typeface="Inter"/>
              <a:ea typeface="Inter"/>
              <a:cs typeface="Inter"/>
              <a:sym typeface="Inter"/>
            </a:endParaRPr>
          </a:p>
          <a:p>
            <a:pPr indent="0" lvl="0" marL="0" rtl="0" algn="l">
              <a:lnSpc>
                <a:spcPct val="150000"/>
              </a:lnSpc>
              <a:spcBef>
                <a:spcPts val="600"/>
              </a:spcBef>
              <a:spcAft>
                <a:spcPts val="0"/>
              </a:spcAft>
              <a:buNone/>
            </a:pPr>
            <a:r>
              <a:rPr lang="en" sz="1900">
                <a:solidFill>
                  <a:srgbClr val="3764F2"/>
                </a:solidFill>
                <a:latin typeface="Inter"/>
                <a:ea typeface="Inter"/>
                <a:cs typeface="Inter"/>
                <a:sym typeface="Inter"/>
              </a:rPr>
              <a:t>*Let your child know you believe they can be successful in maths</a:t>
            </a:r>
            <a:endParaRPr sz="1900">
              <a:solidFill>
                <a:srgbClr val="3764F2"/>
              </a:solidFill>
              <a:latin typeface="Inter"/>
              <a:ea typeface="Inter"/>
              <a:cs typeface="Inter"/>
              <a:sym typeface="Inter"/>
            </a:endParaRPr>
          </a:p>
          <a:p>
            <a:pPr indent="0" lvl="0" marL="0" rtl="0" algn="l">
              <a:lnSpc>
                <a:spcPct val="150000"/>
              </a:lnSpc>
              <a:spcBef>
                <a:spcPts val="600"/>
              </a:spcBef>
              <a:spcAft>
                <a:spcPts val="0"/>
              </a:spcAft>
              <a:buNone/>
            </a:pPr>
            <a:r>
              <a:rPr lang="en" sz="1900">
                <a:solidFill>
                  <a:srgbClr val="3764F2"/>
                </a:solidFill>
                <a:latin typeface="Inter"/>
                <a:ea typeface="Inter"/>
                <a:cs typeface="Inter"/>
                <a:sym typeface="Inter"/>
              </a:rPr>
              <a:t>*Encourage and support risk taking and celebrate perseverance.</a:t>
            </a:r>
            <a:endParaRPr sz="1900">
              <a:solidFill>
                <a:srgbClr val="3764F2"/>
              </a:solidFill>
              <a:latin typeface="Inter"/>
              <a:ea typeface="Inter"/>
              <a:cs typeface="Inter"/>
              <a:sym typeface="Inter"/>
            </a:endParaRPr>
          </a:p>
          <a:p>
            <a:pPr indent="0" lvl="0" marL="0" rtl="0" algn="l">
              <a:lnSpc>
                <a:spcPct val="150000"/>
              </a:lnSpc>
              <a:spcBef>
                <a:spcPts val="600"/>
              </a:spcBef>
              <a:spcAft>
                <a:spcPts val="0"/>
              </a:spcAft>
              <a:buNone/>
            </a:pPr>
            <a:r>
              <a:rPr lang="en" sz="1900">
                <a:solidFill>
                  <a:srgbClr val="3764F2"/>
                </a:solidFill>
                <a:latin typeface="Inter"/>
                <a:ea typeface="Inter"/>
                <a:cs typeface="Inter"/>
                <a:sym typeface="Inter"/>
              </a:rPr>
              <a:t>*Encourage your children to solve problems with you</a:t>
            </a:r>
            <a:endParaRPr sz="1900">
              <a:solidFill>
                <a:srgbClr val="3764F2"/>
              </a:solidFill>
              <a:latin typeface="Inter"/>
              <a:ea typeface="Inter"/>
              <a:cs typeface="Inter"/>
              <a:sym typeface="Inter"/>
            </a:endParaRPr>
          </a:p>
          <a:p>
            <a:pPr indent="0" lvl="0" marL="0" rtl="0" algn="l">
              <a:lnSpc>
                <a:spcPct val="150000"/>
              </a:lnSpc>
              <a:spcBef>
                <a:spcPts val="600"/>
              </a:spcBef>
              <a:spcAft>
                <a:spcPts val="0"/>
              </a:spcAft>
              <a:buNone/>
            </a:pPr>
            <a:r>
              <a:rPr lang="en" sz="1900">
                <a:solidFill>
                  <a:srgbClr val="3764F2"/>
                </a:solidFill>
                <a:latin typeface="Inter"/>
                <a:ea typeface="Inter"/>
                <a:cs typeface="Inter"/>
                <a:sym typeface="Inter"/>
              </a:rPr>
              <a:t>*Help them identify different methods or strategies to use in finding solutions and resist the temptation to provide the answer or method</a:t>
            </a:r>
            <a:endParaRPr sz="1900">
              <a:solidFill>
                <a:srgbClr val="3764F2"/>
              </a:solidFill>
              <a:latin typeface="Inter"/>
              <a:ea typeface="Inter"/>
              <a:cs typeface="Inter"/>
              <a:sym typeface="Inter"/>
            </a:endParaRPr>
          </a:p>
          <a:p>
            <a:pPr indent="0" lvl="0" marL="0" rtl="0" algn="l">
              <a:lnSpc>
                <a:spcPct val="150000"/>
              </a:lnSpc>
              <a:spcBef>
                <a:spcPts val="600"/>
              </a:spcBef>
              <a:spcAft>
                <a:spcPts val="0"/>
              </a:spcAft>
              <a:buNone/>
            </a:pPr>
            <a:r>
              <a:rPr lang="en" sz="1900">
                <a:solidFill>
                  <a:srgbClr val="3764F2"/>
                </a:solidFill>
                <a:latin typeface="Inter"/>
                <a:ea typeface="Inter"/>
                <a:cs typeface="Inter"/>
                <a:sym typeface="Inter"/>
              </a:rPr>
              <a:t>*Provide opportunities for your child to explain and justify their thinking</a:t>
            </a:r>
            <a:endParaRPr sz="1900">
              <a:solidFill>
                <a:srgbClr val="3764F2"/>
              </a:solidFill>
              <a:latin typeface="Inter"/>
              <a:ea typeface="Inter"/>
              <a:cs typeface="Inter"/>
              <a:sym typeface="Inter"/>
            </a:endParaRPr>
          </a:p>
          <a:p>
            <a:pPr indent="0" lvl="0" marL="0" rtl="0" algn="l">
              <a:lnSpc>
                <a:spcPct val="150000"/>
              </a:lnSpc>
              <a:spcBef>
                <a:spcPts val="600"/>
              </a:spcBef>
              <a:spcAft>
                <a:spcPts val="0"/>
              </a:spcAft>
              <a:buNone/>
            </a:pPr>
            <a:r>
              <a:rPr lang="en" sz="1900">
                <a:solidFill>
                  <a:srgbClr val="3764F2"/>
                </a:solidFill>
                <a:latin typeface="Inter"/>
                <a:ea typeface="Inter"/>
                <a:cs typeface="Inter"/>
                <a:sym typeface="Inter"/>
              </a:rPr>
              <a:t>*Seeing mistakes as an opportunity to learn and using them to discuss</a:t>
            </a:r>
            <a:endParaRPr sz="1900">
              <a:solidFill>
                <a:srgbClr val="3764F2"/>
              </a:solidFill>
              <a:latin typeface="Inter"/>
              <a:ea typeface="Inter"/>
              <a:cs typeface="Inter"/>
              <a:sym typeface="Int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1">
                                            <p:txEl>
                                              <p:pRg end="0" st="0"/>
                                            </p:txEl>
                                          </p:spTgt>
                                        </p:tgtEl>
                                        <p:attrNameLst>
                                          <p:attrName>style.visibility</p:attrName>
                                        </p:attrNameLst>
                                      </p:cBhvr>
                                      <p:to>
                                        <p:strVal val="visible"/>
                                      </p:to>
                                    </p:set>
                                    <p:animEffect filter="fade" transition="in">
                                      <p:cBhvr>
                                        <p:cTn dur="1000"/>
                                        <p:tgtEl>
                                          <p:spTgt spid="231">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36" name="Shape 236"/>
        <p:cNvGrpSpPr/>
        <p:nvPr/>
      </p:nvGrpSpPr>
      <p:grpSpPr>
        <a:xfrm>
          <a:off x="0" y="0"/>
          <a:ext cx="0" cy="0"/>
          <a:chOff x="0" y="0"/>
          <a:chExt cx="0" cy="0"/>
        </a:xfrm>
      </p:grpSpPr>
      <p:sp>
        <p:nvSpPr>
          <p:cNvPr id="237" name="Google Shape;237;p35"/>
          <p:cNvSpPr txBox="1"/>
          <p:nvPr>
            <p:ph type="ctrTitle"/>
          </p:nvPr>
        </p:nvSpPr>
        <p:spPr>
          <a:xfrm>
            <a:off x="100" y="0"/>
            <a:ext cx="9144000" cy="728700"/>
          </a:xfrm>
          <a:prstGeom prst="rect">
            <a:avLst/>
          </a:prstGeom>
          <a:solidFill>
            <a:srgbClr val="3764F2"/>
          </a:solidFill>
        </p:spPr>
        <p:txBody>
          <a:bodyPr anchorCtr="0" anchor="b" bIns="91425" lIns="91425" spcFirstLastPara="1" rIns="91425" wrap="square" tIns="91425">
            <a:noAutofit/>
          </a:bodyPr>
          <a:lstStyle/>
          <a:p>
            <a:pPr indent="0" lvl="0" marL="0" rtl="0" algn="ctr">
              <a:spcBef>
                <a:spcPts val="0"/>
              </a:spcBef>
              <a:spcAft>
                <a:spcPts val="0"/>
              </a:spcAft>
              <a:buSzPts val="1100"/>
              <a:buNone/>
            </a:pPr>
            <a:r>
              <a:rPr lang="en" sz="2700">
                <a:solidFill>
                  <a:schemeClr val="lt1"/>
                </a:solidFill>
                <a:latin typeface="Inter ExtraBold"/>
                <a:ea typeface="Inter ExtraBold"/>
                <a:cs typeface="Inter ExtraBold"/>
                <a:sym typeface="Inter ExtraBold"/>
              </a:rPr>
              <a:t>How can you help your child with Maths at home?</a:t>
            </a:r>
            <a:endParaRPr sz="2700">
              <a:solidFill>
                <a:schemeClr val="lt1"/>
              </a:solidFill>
              <a:latin typeface="Inter ExtraBold"/>
              <a:ea typeface="Inter ExtraBold"/>
              <a:cs typeface="Inter ExtraBold"/>
              <a:sym typeface="Inter ExtraBold"/>
            </a:endParaRPr>
          </a:p>
        </p:txBody>
      </p:sp>
      <p:sp>
        <p:nvSpPr>
          <p:cNvPr id="238" name="Google Shape;238;p35"/>
          <p:cNvSpPr/>
          <p:nvPr/>
        </p:nvSpPr>
        <p:spPr>
          <a:xfrm>
            <a:off x="50" y="4950625"/>
            <a:ext cx="9144000" cy="192900"/>
          </a:xfrm>
          <a:prstGeom prst="rect">
            <a:avLst/>
          </a:prstGeom>
          <a:solidFill>
            <a:srgbClr val="FAC8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35"/>
          <p:cNvSpPr txBox="1"/>
          <p:nvPr/>
        </p:nvSpPr>
        <p:spPr>
          <a:xfrm>
            <a:off x="942975" y="18538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40" name="Google Shape;240;p35"/>
          <p:cNvSpPr txBox="1"/>
          <p:nvPr/>
        </p:nvSpPr>
        <p:spPr>
          <a:xfrm>
            <a:off x="100" y="728700"/>
            <a:ext cx="9144000" cy="4155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3600"/>
              </a:spcAft>
              <a:buNone/>
            </a:pPr>
            <a:r>
              <a:t/>
            </a:r>
            <a:endParaRPr sz="1500">
              <a:solidFill>
                <a:srgbClr val="3764F2"/>
              </a:solidFill>
              <a:latin typeface="Inter Medium"/>
              <a:ea typeface="Inter Medium"/>
              <a:cs typeface="Inter Medium"/>
              <a:sym typeface="Inter Medium"/>
            </a:endParaRPr>
          </a:p>
        </p:txBody>
      </p:sp>
      <p:pic>
        <p:nvPicPr>
          <p:cNvPr id="241" name="Google Shape;241;p35"/>
          <p:cNvPicPr preferRelativeResize="0"/>
          <p:nvPr/>
        </p:nvPicPr>
        <p:blipFill>
          <a:blip r:embed="rId3">
            <a:alphaModFix/>
          </a:blip>
          <a:stretch>
            <a:fillRect/>
          </a:stretch>
        </p:blipFill>
        <p:spPr>
          <a:xfrm>
            <a:off x="889804" y="728700"/>
            <a:ext cx="7364394" cy="42219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0">
                                            <p:txEl>
                                              <p:pRg end="0" st="0"/>
                                            </p:txEl>
                                          </p:spTgt>
                                        </p:tgtEl>
                                        <p:attrNameLst>
                                          <p:attrName>style.visibility</p:attrName>
                                        </p:attrNameLst>
                                      </p:cBhvr>
                                      <p:to>
                                        <p:strVal val="visible"/>
                                      </p:to>
                                    </p:set>
                                    <p:animEffect filter="fade" transition="in">
                                      <p:cBhvr>
                                        <p:cTn dur="1000"/>
                                        <p:tgtEl>
                                          <p:spTgt spid="240">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45" name="Shape 245"/>
        <p:cNvGrpSpPr/>
        <p:nvPr/>
      </p:nvGrpSpPr>
      <p:grpSpPr>
        <a:xfrm>
          <a:off x="0" y="0"/>
          <a:ext cx="0" cy="0"/>
          <a:chOff x="0" y="0"/>
          <a:chExt cx="0" cy="0"/>
        </a:xfrm>
      </p:grpSpPr>
      <p:sp>
        <p:nvSpPr>
          <p:cNvPr id="246" name="Google Shape;246;p36"/>
          <p:cNvSpPr/>
          <p:nvPr/>
        </p:nvSpPr>
        <p:spPr>
          <a:xfrm>
            <a:off x="50" y="4950625"/>
            <a:ext cx="9144000" cy="192900"/>
          </a:xfrm>
          <a:prstGeom prst="rect">
            <a:avLst/>
          </a:prstGeom>
          <a:solidFill>
            <a:srgbClr val="FAC8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36"/>
          <p:cNvSpPr txBox="1"/>
          <p:nvPr/>
        </p:nvSpPr>
        <p:spPr>
          <a:xfrm>
            <a:off x="942975" y="18538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248" name="Google Shape;248;p36"/>
          <p:cNvPicPr preferRelativeResize="0"/>
          <p:nvPr/>
        </p:nvPicPr>
        <p:blipFill>
          <a:blip r:embed="rId3">
            <a:alphaModFix/>
          </a:blip>
          <a:stretch>
            <a:fillRect/>
          </a:stretch>
        </p:blipFill>
        <p:spPr>
          <a:xfrm>
            <a:off x="160375" y="76200"/>
            <a:ext cx="8831275" cy="486518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52" name="Shape 252"/>
        <p:cNvGrpSpPr/>
        <p:nvPr/>
      </p:nvGrpSpPr>
      <p:grpSpPr>
        <a:xfrm>
          <a:off x="0" y="0"/>
          <a:ext cx="0" cy="0"/>
          <a:chOff x="0" y="0"/>
          <a:chExt cx="0" cy="0"/>
        </a:xfrm>
      </p:grpSpPr>
      <p:sp>
        <p:nvSpPr>
          <p:cNvPr id="253" name="Google Shape;253;p37"/>
          <p:cNvSpPr txBox="1"/>
          <p:nvPr>
            <p:ph type="ctrTitle"/>
          </p:nvPr>
        </p:nvSpPr>
        <p:spPr>
          <a:xfrm>
            <a:off x="100" y="0"/>
            <a:ext cx="9144000" cy="480600"/>
          </a:xfrm>
          <a:prstGeom prst="rect">
            <a:avLst/>
          </a:prstGeom>
          <a:solidFill>
            <a:srgbClr val="3764F2"/>
          </a:solidFill>
        </p:spPr>
        <p:txBody>
          <a:bodyPr anchorCtr="0" anchor="b" bIns="91425" lIns="91425" spcFirstLastPara="1" rIns="91425" wrap="square" tIns="91425">
            <a:noAutofit/>
          </a:bodyPr>
          <a:lstStyle/>
          <a:p>
            <a:pPr indent="0" lvl="0" marL="0" rtl="0" algn="ctr">
              <a:spcBef>
                <a:spcPts val="0"/>
              </a:spcBef>
              <a:spcAft>
                <a:spcPts val="0"/>
              </a:spcAft>
              <a:buSzPts val="1100"/>
              <a:buNone/>
            </a:pPr>
            <a:r>
              <a:rPr lang="en" sz="2700">
                <a:solidFill>
                  <a:schemeClr val="lt1"/>
                </a:solidFill>
                <a:latin typeface="Inter ExtraBold"/>
                <a:ea typeface="Inter ExtraBold"/>
                <a:cs typeface="Inter ExtraBold"/>
                <a:sym typeface="Inter ExtraBold"/>
              </a:rPr>
              <a:t>How can you help your child with Maths at home?</a:t>
            </a:r>
            <a:endParaRPr sz="2700">
              <a:solidFill>
                <a:schemeClr val="lt1"/>
              </a:solidFill>
              <a:latin typeface="Inter ExtraBold"/>
              <a:ea typeface="Inter ExtraBold"/>
              <a:cs typeface="Inter ExtraBold"/>
              <a:sym typeface="Inter ExtraBold"/>
            </a:endParaRPr>
          </a:p>
        </p:txBody>
      </p:sp>
      <p:sp>
        <p:nvSpPr>
          <p:cNvPr id="254" name="Google Shape;254;p37"/>
          <p:cNvSpPr/>
          <p:nvPr/>
        </p:nvSpPr>
        <p:spPr>
          <a:xfrm>
            <a:off x="50" y="4950625"/>
            <a:ext cx="9144000" cy="192900"/>
          </a:xfrm>
          <a:prstGeom prst="rect">
            <a:avLst/>
          </a:prstGeom>
          <a:solidFill>
            <a:srgbClr val="FAC8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37"/>
          <p:cNvSpPr txBox="1"/>
          <p:nvPr/>
        </p:nvSpPr>
        <p:spPr>
          <a:xfrm>
            <a:off x="942975" y="18538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56" name="Google Shape;256;p37"/>
          <p:cNvSpPr txBox="1"/>
          <p:nvPr/>
        </p:nvSpPr>
        <p:spPr>
          <a:xfrm>
            <a:off x="100" y="728700"/>
            <a:ext cx="9144000" cy="4155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3600"/>
              </a:spcAft>
              <a:buNone/>
            </a:pPr>
            <a:r>
              <a:t/>
            </a:r>
            <a:endParaRPr sz="1500">
              <a:solidFill>
                <a:srgbClr val="3764F2"/>
              </a:solidFill>
              <a:latin typeface="Inter Medium"/>
              <a:ea typeface="Inter Medium"/>
              <a:cs typeface="Inter Medium"/>
              <a:sym typeface="Inter Medium"/>
            </a:endParaRPr>
          </a:p>
        </p:txBody>
      </p:sp>
      <p:sp>
        <p:nvSpPr>
          <p:cNvPr id="257" name="Google Shape;257;p37"/>
          <p:cNvSpPr txBox="1"/>
          <p:nvPr/>
        </p:nvSpPr>
        <p:spPr>
          <a:xfrm>
            <a:off x="100" y="480600"/>
            <a:ext cx="9223500" cy="47253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600"/>
              </a:spcBef>
              <a:spcAft>
                <a:spcPts val="0"/>
              </a:spcAft>
              <a:buNone/>
            </a:pPr>
            <a:r>
              <a:rPr lang="en" sz="1900">
                <a:solidFill>
                  <a:srgbClr val="3764F2"/>
                </a:solidFill>
                <a:latin typeface="Inter"/>
                <a:ea typeface="Inter"/>
                <a:cs typeface="Inter"/>
                <a:sym typeface="Inter"/>
              </a:rPr>
              <a:t>Connect mathematics to real life experiences. Emphasising the mathematics around us helps to make mathematics education relevant.  </a:t>
            </a:r>
            <a:endParaRPr sz="1900">
              <a:solidFill>
                <a:srgbClr val="3764F2"/>
              </a:solidFill>
              <a:latin typeface="Inter"/>
              <a:ea typeface="Inter"/>
              <a:cs typeface="Inter"/>
              <a:sym typeface="Inter"/>
            </a:endParaRPr>
          </a:p>
          <a:p>
            <a:pPr indent="-349250" lvl="0" marL="457200" rtl="0" algn="l">
              <a:lnSpc>
                <a:spcPct val="150000"/>
              </a:lnSpc>
              <a:spcBef>
                <a:spcPts val="600"/>
              </a:spcBef>
              <a:spcAft>
                <a:spcPts val="0"/>
              </a:spcAft>
              <a:buClr>
                <a:srgbClr val="3764F2"/>
              </a:buClr>
              <a:buSzPts val="1900"/>
              <a:buFont typeface="Inter"/>
              <a:buChar char="-"/>
            </a:pPr>
            <a:r>
              <a:rPr lang="en" sz="1900">
                <a:solidFill>
                  <a:srgbClr val="3764F2"/>
                </a:solidFill>
                <a:latin typeface="Inter"/>
                <a:ea typeface="Inter"/>
                <a:cs typeface="Inter"/>
                <a:sym typeface="Inter"/>
              </a:rPr>
              <a:t>Managing money when shopping estimate how much it will be. How much change would you get from…?  </a:t>
            </a:r>
            <a:endParaRPr sz="1900">
              <a:solidFill>
                <a:srgbClr val="3764F2"/>
              </a:solidFill>
              <a:latin typeface="Inter"/>
              <a:ea typeface="Inter"/>
              <a:cs typeface="Inter"/>
              <a:sym typeface="Inter"/>
            </a:endParaRPr>
          </a:p>
          <a:p>
            <a:pPr indent="-349250" lvl="0" marL="457200" rtl="0" algn="l">
              <a:lnSpc>
                <a:spcPct val="150000"/>
              </a:lnSpc>
              <a:spcBef>
                <a:spcPts val="0"/>
              </a:spcBef>
              <a:spcAft>
                <a:spcPts val="0"/>
              </a:spcAft>
              <a:buClr>
                <a:srgbClr val="3764F2"/>
              </a:buClr>
              <a:buSzPts val="1900"/>
              <a:buFont typeface="Inter"/>
              <a:buChar char="-"/>
            </a:pPr>
            <a:r>
              <a:rPr lang="en" sz="1900">
                <a:solidFill>
                  <a:srgbClr val="3764F2"/>
                </a:solidFill>
                <a:latin typeface="Inter"/>
                <a:ea typeface="Inter"/>
                <a:cs typeface="Inter"/>
                <a:sym typeface="Inter"/>
              </a:rPr>
              <a:t>Practise spotting and recognising numbers in the environment. Add/multiply/subtract/divide door numbers, numbers on car registration plates, road signs and at the shop.</a:t>
            </a:r>
            <a:endParaRPr sz="1900">
              <a:solidFill>
                <a:srgbClr val="3764F2"/>
              </a:solidFill>
              <a:latin typeface="Inter"/>
              <a:ea typeface="Inter"/>
              <a:cs typeface="Inter"/>
              <a:sym typeface="Inter"/>
            </a:endParaRPr>
          </a:p>
          <a:p>
            <a:pPr indent="-349250" lvl="0" marL="457200" rtl="0" algn="l">
              <a:lnSpc>
                <a:spcPct val="150000"/>
              </a:lnSpc>
              <a:spcBef>
                <a:spcPts val="0"/>
              </a:spcBef>
              <a:spcAft>
                <a:spcPts val="0"/>
              </a:spcAft>
              <a:buClr>
                <a:srgbClr val="3764F2"/>
              </a:buClr>
              <a:buSzPts val="1900"/>
              <a:buFont typeface="Inter"/>
              <a:buChar char="-"/>
            </a:pPr>
            <a:r>
              <a:rPr lang="en" sz="1900">
                <a:solidFill>
                  <a:srgbClr val="3764F2"/>
                </a:solidFill>
                <a:latin typeface="Inter"/>
                <a:ea typeface="Inter"/>
                <a:cs typeface="Inter"/>
                <a:sym typeface="Inter"/>
              </a:rPr>
              <a:t>Use food packaging to discuss 2D and 3D shapes. What are the properties of these shapes e.g. how many faces, sides, vertices? Flatten the packaging out to find the net of the 3D shape too. </a:t>
            </a:r>
            <a:endParaRPr sz="2000">
              <a:solidFill>
                <a:srgbClr val="3764F2"/>
              </a:solidFill>
              <a:latin typeface="Inter"/>
              <a:ea typeface="Inter"/>
              <a:cs typeface="Inter"/>
              <a:sym typeface="Inter"/>
            </a:endParaRPr>
          </a:p>
          <a:p>
            <a:pPr indent="0" lvl="0" marL="0" rtl="0" algn="l">
              <a:lnSpc>
                <a:spcPct val="100000"/>
              </a:lnSpc>
              <a:spcBef>
                <a:spcPts val="600"/>
              </a:spcBef>
              <a:spcAft>
                <a:spcPts val="0"/>
              </a:spcAft>
              <a:buNone/>
            </a:pPr>
            <a:r>
              <a:t/>
            </a:r>
            <a:endParaRPr sz="1900">
              <a:solidFill>
                <a:srgbClr val="3764F2"/>
              </a:solidFill>
              <a:latin typeface="Inter"/>
              <a:ea typeface="Inter"/>
              <a:cs typeface="Inter"/>
              <a:sym typeface="Int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6">
                                            <p:txEl>
                                              <p:pRg end="0" st="0"/>
                                            </p:txEl>
                                          </p:spTgt>
                                        </p:tgtEl>
                                        <p:attrNameLst>
                                          <p:attrName>style.visibility</p:attrName>
                                        </p:attrNameLst>
                                      </p:cBhvr>
                                      <p:to>
                                        <p:strVal val="visible"/>
                                      </p:to>
                                    </p:set>
                                    <p:animEffect filter="fade" transition="in">
                                      <p:cBhvr>
                                        <p:cTn dur="1000"/>
                                        <p:tgtEl>
                                          <p:spTgt spid="256">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61" name="Shape 261"/>
        <p:cNvGrpSpPr/>
        <p:nvPr/>
      </p:nvGrpSpPr>
      <p:grpSpPr>
        <a:xfrm>
          <a:off x="0" y="0"/>
          <a:ext cx="0" cy="0"/>
          <a:chOff x="0" y="0"/>
          <a:chExt cx="0" cy="0"/>
        </a:xfrm>
      </p:grpSpPr>
      <p:sp>
        <p:nvSpPr>
          <p:cNvPr id="262" name="Google Shape;262;p38"/>
          <p:cNvSpPr txBox="1"/>
          <p:nvPr>
            <p:ph type="ctrTitle"/>
          </p:nvPr>
        </p:nvSpPr>
        <p:spPr>
          <a:xfrm>
            <a:off x="100" y="0"/>
            <a:ext cx="9144000" cy="480600"/>
          </a:xfrm>
          <a:prstGeom prst="rect">
            <a:avLst/>
          </a:prstGeom>
          <a:solidFill>
            <a:srgbClr val="3764F2"/>
          </a:solidFill>
        </p:spPr>
        <p:txBody>
          <a:bodyPr anchorCtr="0" anchor="b" bIns="91425" lIns="91425" spcFirstLastPara="1" rIns="91425" wrap="square" tIns="91425">
            <a:noAutofit/>
          </a:bodyPr>
          <a:lstStyle/>
          <a:p>
            <a:pPr indent="0" lvl="0" marL="0" rtl="0" algn="ctr">
              <a:spcBef>
                <a:spcPts val="0"/>
              </a:spcBef>
              <a:spcAft>
                <a:spcPts val="0"/>
              </a:spcAft>
              <a:buSzPts val="1100"/>
              <a:buNone/>
            </a:pPr>
            <a:r>
              <a:rPr lang="en" sz="2700">
                <a:solidFill>
                  <a:schemeClr val="lt1"/>
                </a:solidFill>
                <a:latin typeface="Inter ExtraBold"/>
                <a:ea typeface="Inter ExtraBold"/>
                <a:cs typeface="Inter ExtraBold"/>
                <a:sym typeface="Inter ExtraBold"/>
              </a:rPr>
              <a:t>How can you help your child with Maths at home?</a:t>
            </a:r>
            <a:endParaRPr sz="2700">
              <a:solidFill>
                <a:schemeClr val="lt1"/>
              </a:solidFill>
              <a:latin typeface="Inter ExtraBold"/>
              <a:ea typeface="Inter ExtraBold"/>
              <a:cs typeface="Inter ExtraBold"/>
              <a:sym typeface="Inter ExtraBold"/>
            </a:endParaRPr>
          </a:p>
        </p:txBody>
      </p:sp>
      <p:sp>
        <p:nvSpPr>
          <p:cNvPr id="263" name="Google Shape;263;p38"/>
          <p:cNvSpPr/>
          <p:nvPr/>
        </p:nvSpPr>
        <p:spPr>
          <a:xfrm>
            <a:off x="50" y="4950625"/>
            <a:ext cx="9144000" cy="192900"/>
          </a:xfrm>
          <a:prstGeom prst="rect">
            <a:avLst/>
          </a:prstGeom>
          <a:solidFill>
            <a:srgbClr val="FAC8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38"/>
          <p:cNvSpPr txBox="1"/>
          <p:nvPr/>
        </p:nvSpPr>
        <p:spPr>
          <a:xfrm>
            <a:off x="942975" y="18538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65" name="Google Shape;265;p38"/>
          <p:cNvSpPr txBox="1"/>
          <p:nvPr/>
        </p:nvSpPr>
        <p:spPr>
          <a:xfrm>
            <a:off x="100" y="728700"/>
            <a:ext cx="9144000" cy="4155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0"/>
              </a:spcBef>
              <a:spcAft>
                <a:spcPts val="3600"/>
              </a:spcAft>
              <a:buNone/>
            </a:pPr>
            <a:r>
              <a:t/>
            </a:r>
            <a:endParaRPr sz="1500">
              <a:solidFill>
                <a:srgbClr val="3764F2"/>
              </a:solidFill>
              <a:latin typeface="Inter Medium"/>
              <a:ea typeface="Inter Medium"/>
              <a:cs typeface="Inter Medium"/>
              <a:sym typeface="Inter Medium"/>
            </a:endParaRPr>
          </a:p>
        </p:txBody>
      </p:sp>
      <p:sp>
        <p:nvSpPr>
          <p:cNvPr id="266" name="Google Shape;266;p38"/>
          <p:cNvSpPr txBox="1"/>
          <p:nvPr/>
        </p:nvSpPr>
        <p:spPr>
          <a:xfrm>
            <a:off x="100" y="480600"/>
            <a:ext cx="9223500" cy="40173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600"/>
              </a:spcBef>
              <a:spcAft>
                <a:spcPts val="0"/>
              </a:spcAft>
              <a:buNone/>
            </a:pPr>
            <a:r>
              <a:rPr lang="en" sz="2000">
                <a:solidFill>
                  <a:srgbClr val="3764F2"/>
                </a:solidFill>
                <a:latin typeface="Inter"/>
                <a:ea typeface="Inter"/>
                <a:cs typeface="Inter"/>
                <a:sym typeface="Inter"/>
              </a:rPr>
              <a:t>Connect mathematics to real life experiences. Emphasising the mathematics around us helps to make mathematics education relevant.  </a:t>
            </a:r>
            <a:endParaRPr sz="2000">
              <a:solidFill>
                <a:srgbClr val="3764F2"/>
              </a:solidFill>
              <a:latin typeface="Inter"/>
              <a:ea typeface="Inter"/>
              <a:cs typeface="Inter"/>
              <a:sym typeface="Inter"/>
            </a:endParaRPr>
          </a:p>
          <a:p>
            <a:pPr indent="-355600" lvl="0" marL="457200" rtl="0" algn="l">
              <a:lnSpc>
                <a:spcPct val="115000"/>
              </a:lnSpc>
              <a:spcBef>
                <a:spcPts val="600"/>
              </a:spcBef>
              <a:spcAft>
                <a:spcPts val="0"/>
              </a:spcAft>
              <a:buClr>
                <a:srgbClr val="3764F2"/>
              </a:buClr>
              <a:buSzPts val="2000"/>
              <a:buFont typeface="Inter"/>
              <a:buChar char="-"/>
            </a:pPr>
            <a:r>
              <a:rPr lang="en" sz="2000">
                <a:solidFill>
                  <a:srgbClr val="3764F2"/>
                </a:solidFill>
                <a:latin typeface="Inter"/>
                <a:ea typeface="Inter"/>
                <a:cs typeface="Inter"/>
                <a:sym typeface="Inter"/>
              </a:rPr>
              <a:t>Measuring up for new furniture? Want to make sure the Christmas tree will fit in your living room? These are really good opportunities to encourage your child to see the value of careful measuring skills in everyday life.</a:t>
            </a:r>
            <a:endParaRPr sz="2000">
              <a:solidFill>
                <a:srgbClr val="3764F2"/>
              </a:solidFill>
              <a:latin typeface="Inter"/>
              <a:ea typeface="Inter"/>
              <a:cs typeface="Inter"/>
              <a:sym typeface="Inter"/>
            </a:endParaRPr>
          </a:p>
          <a:p>
            <a:pPr indent="-355600" lvl="0" marL="457200" rtl="0" algn="l">
              <a:lnSpc>
                <a:spcPct val="115000"/>
              </a:lnSpc>
              <a:spcBef>
                <a:spcPts val="0"/>
              </a:spcBef>
              <a:spcAft>
                <a:spcPts val="0"/>
              </a:spcAft>
              <a:buClr>
                <a:srgbClr val="3764F2"/>
              </a:buClr>
              <a:buSzPts val="2000"/>
              <a:buFont typeface="Inter"/>
              <a:buChar char="-"/>
            </a:pPr>
            <a:r>
              <a:rPr lang="en" sz="2000">
                <a:solidFill>
                  <a:srgbClr val="3764F2"/>
                </a:solidFill>
                <a:latin typeface="Inter"/>
                <a:ea typeface="Inter"/>
                <a:cs typeface="Inter"/>
                <a:sym typeface="Inter"/>
              </a:rPr>
              <a:t>Practise telling the time with your child. Can they read both the digital and analogue clock? Can they readily convert between the two and use the 24 hour clock? </a:t>
            </a:r>
            <a:endParaRPr sz="2000">
              <a:solidFill>
                <a:srgbClr val="3764F2"/>
              </a:solidFill>
              <a:latin typeface="Inter"/>
              <a:ea typeface="Inter"/>
              <a:cs typeface="Inter"/>
              <a:sym typeface="Inter"/>
            </a:endParaRPr>
          </a:p>
          <a:p>
            <a:pPr indent="-355600" lvl="0" marL="457200" rtl="0" algn="l">
              <a:lnSpc>
                <a:spcPct val="115000"/>
              </a:lnSpc>
              <a:spcBef>
                <a:spcPts val="0"/>
              </a:spcBef>
              <a:spcAft>
                <a:spcPts val="0"/>
              </a:spcAft>
              <a:buClr>
                <a:srgbClr val="3764F2"/>
              </a:buClr>
              <a:buSzPts val="2000"/>
              <a:buFont typeface="Inter"/>
              <a:buChar char="-"/>
            </a:pPr>
            <a:r>
              <a:rPr lang="en" sz="2000">
                <a:solidFill>
                  <a:srgbClr val="3764F2"/>
                </a:solidFill>
                <a:latin typeface="Inter"/>
                <a:ea typeface="Inter"/>
                <a:cs typeface="Inter"/>
                <a:sym typeface="Inter"/>
              </a:rPr>
              <a:t>Board Games supply endless opportunities for Maths – Snakes and Ladders, Monopoly, Bingo, Connect Four, Battle Ships etc</a:t>
            </a:r>
            <a:endParaRPr sz="1900">
              <a:solidFill>
                <a:srgbClr val="3764F2"/>
              </a:solidFill>
              <a:latin typeface="Inter"/>
              <a:ea typeface="Inter"/>
              <a:cs typeface="Inter"/>
              <a:sym typeface="Int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5">
                                            <p:txEl>
                                              <p:pRg end="0" st="0"/>
                                            </p:txEl>
                                          </p:spTgt>
                                        </p:tgtEl>
                                        <p:attrNameLst>
                                          <p:attrName>style.visibility</p:attrName>
                                        </p:attrNameLst>
                                      </p:cBhvr>
                                      <p:to>
                                        <p:strVal val="visible"/>
                                      </p:to>
                                    </p:set>
                                    <p:animEffect filter="fade" transition="in">
                                      <p:cBhvr>
                                        <p:cTn dur="1000"/>
                                        <p:tgtEl>
                                          <p:spTgt spid="265">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67" name="Shape 67"/>
        <p:cNvGrpSpPr/>
        <p:nvPr/>
      </p:nvGrpSpPr>
      <p:grpSpPr>
        <a:xfrm>
          <a:off x="0" y="0"/>
          <a:ext cx="0" cy="0"/>
          <a:chOff x="0" y="0"/>
          <a:chExt cx="0" cy="0"/>
        </a:xfrm>
      </p:grpSpPr>
      <p:sp>
        <p:nvSpPr>
          <p:cNvPr id="68" name="Google Shape;68;p15"/>
          <p:cNvSpPr txBox="1"/>
          <p:nvPr>
            <p:ph type="ctrTitle"/>
          </p:nvPr>
        </p:nvSpPr>
        <p:spPr>
          <a:xfrm>
            <a:off x="100" y="0"/>
            <a:ext cx="9144000" cy="728700"/>
          </a:xfrm>
          <a:prstGeom prst="rect">
            <a:avLst/>
          </a:prstGeom>
          <a:solidFill>
            <a:srgbClr val="3764F2"/>
          </a:solidFill>
        </p:spPr>
        <p:txBody>
          <a:bodyPr anchorCtr="0" anchor="b" bIns="91425" lIns="91425" spcFirstLastPara="1" rIns="91425" wrap="square" tIns="91425">
            <a:noAutofit/>
          </a:bodyPr>
          <a:lstStyle/>
          <a:p>
            <a:pPr indent="0" lvl="0" marL="0" rtl="0" algn="ctr">
              <a:spcBef>
                <a:spcPts val="0"/>
              </a:spcBef>
              <a:spcAft>
                <a:spcPts val="0"/>
              </a:spcAft>
              <a:buClr>
                <a:srgbClr val="000000"/>
              </a:buClr>
              <a:buSzPts val="990"/>
              <a:buFont typeface="Arial"/>
              <a:buNone/>
            </a:pPr>
            <a:r>
              <a:rPr b="1" lang="en" sz="3480">
                <a:solidFill>
                  <a:schemeClr val="lt1"/>
                </a:solidFill>
                <a:latin typeface="Inter"/>
                <a:ea typeface="Inter"/>
                <a:cs typeface="Inter"/>
                <a:sym typeface="Inter"/>
              </a:rPr>
              <a:t>Fixed and Growth Mindset</a:t>
            </a:r>
            <a:r>
              <a:rPr b="1" lang="en" sz="1280">
                <a:solidFill>
                  <a:schemeClr val="lt1"/>
                </a:solidFill>
                <a:latin typeface="Inter"/>
                <a:ea typeface="Inter"/>
                <a:cs typeface="Inter"/>
                <a:sym typeface="Inter"/>
              </a:rPr>
              <a:t> - Carol Dweck</a:t>
            </a:r>
            <a:r>
              <a:rPr b="1" lang="en" sz="3480">
                <a:solidFill>
                  <a:schemeClr val="lt1"/>
                </a:solidFill>
                <a:latin typeface="Inter"/>
                <a:ea typeface="Inter"/>
                <a:cs typeface="Inter"/>
                <a:sym typeface="Inter"/>
              </a:rPr>
              <a:t> </a:t>
            </a:r>
            <a:endParaRPr b="1" sz="3480">
              <a:solidFill>
                <a:srgbClr val="FFFFFF"/>
              </a:solidFill>
              <a:latin typeface="Inter"/>
              <a:ea typeface="Inter"/>
              <a:cs typeface="Inter"/>
              <a:sym typeface="Inter"/>
            </a:endParaRPr>
          </a:p>
        </p:txBody>
      </p:sp>
      <p:sp>
        <p:nvSpPr>
          <p:cNvPr id="69" name="Google Shape;69;p15"/>
          <p:cNvSpPr/>
          <p:nvPr/>
        </p:nvSpPr>
        <p:spPr>
          <a:xfrm>
            <a:off x="50" y="4950625"/>
            <a:ext cx="9144000" cy="192900"/>
          </a:xfrm>
          <a:prstGeom prst="rect">
            <a:avLst/>
          </a:prstGeom>
          <a:solidFill>
            <a:srgbClr val="FAC8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5"/>
          <p:cNvSpPr txBox="1"/>
          <p:nvPr/>
        </p:nvSpPr>
        <p:spPr>
          <a:xfrm>
            <a:off x="100" y="728700"/>
            <a:ext cx="9058200" cy="34788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2300">
                <a:solidFill>
                  <a:srgbClr val="3764F2"/>
                </a:solidFill>
                <a:latin typeface="Inter Medium"/>
                <a:ea typeface="Inter Medium"/>
                <a:cs typeface="Inter Medium"/>
                <a:sym typeface="Inter Medium"/>
              </a:rPr>
              <a:t>We believe that everyone can get better at maths…when they put in the effort and work at it. </a:t>
            </a:r>
            <a:endParaRPr sz="2300">
              <a:solidFill>
                <a:srgbClr val="3764F2"/>
              </a:solidFill>
              <a:latin typeface="Inter Medium"/>
              <a:ea typeface="Inter Medium"/>
              <a:cs typeface="Inter Medium"/>
              <a:sym typeface="Inter Medium"/>
            </a:endParaRPr>
          </a:p>
          <a:p>
            <a:pPr indent="0" lvl="0" marL="0" rtl="0" algn="l">
              <a:lnSpc>
                <a:spcPct val="100000"/>
              </a:lnSpc>
              <a:spcBef>
                <a:spcPts val="3600"/>
              </a:spcBef>
              <a:spcAft>
                <a:spcPts val="3600"/>
              </a:spcAft>
              <a:buNone/>
            </a:pPr>
            <a:r>
              <a:rPr lang="en" sz="2300">
                <a:solidFill>
                  <a:srgbClr val="3764F2"/>
                </a:solidFill>
                <a:latin typeface="Inter Medium"/>
                <a:ea typeface="Inter Medium"/>
                <a:cs typeface="Inter Medium"/>
                <a:sym typeface="Inter Medium"/>
              </a:rPr>
              <a:t>➔ Instead of</a:t>
            </a:r>
            <a:r>
              <a:rPr lang="en" sz="2300">
                <a:solidFill>
                  <a:srgbClr val="3764F2"/>
                </a:solidFill>
                <a:latin typeface="Inter Medium"/>
                <a:ea typeface="Inter Medium"/>
                <a:cs typeface="Inter Medium"/>
                <a:sym typeface="Inter Medium"/>
              </a:rPr>
              <a:t> praising children for being clever when they succeed at something, instead praise them for working hard. 	➔ Children learn to associate achievement with effort (which is something they can influence themselves – by working hard!), not ‘cleverness’ (a trait perceived as absolute and that they cannot change).</a:t>
            </a:r>
            <a:endParaRPr/>
          </a:p>
        </p:txBody>
      </p:sp>
      <p:pic>
        <p:nvPicPr>
          <p:cNvPr id="71" name="Google Shape;71;p15"/>
          <p:cNvPicPr preferRelativeResize="0"/>
          <p:nvPr/>
        </p:nvPicPr>
        <p:blipFill>
          <a:blip r:embed="rId3">
            <a:alphaModFix/>
          </a:blip>
          <a:stretch>
            <a:fillRect/>
          </a:stretch>
        </p:blipFill>
        <p:spPr>
          <a:xfrm>
            <a:off x="7340950" y="3748825"/>
            <a:ext cx="1803151" cy="12018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75" name="Shape 75"/>
        <p:cNvGrpSpPr/>
        <p:nvPr/>
      </p:nvGrpSpPr>
      <p:grpSpPr>
        <a:xfrm>
          <a:off x="0" y="0"/>
          <a:ext cx="0" cy="0"/>
          <a:chOff x="0" y="0"/>
          <a:chExt cx="0" cy="0"/>
        </a:xfrm>
      </p:grpSpPr>
      <p:sp>
        <p:nvSpPr>
          <p:cNvPr id="76" name="Google Shape;76;p16"/>
          <p:cNvSpPr txBox="1"/>
          <p:nvPr>
            <p:ph type="ctrTitle"/>
          </p:nvPr>
        </p:nvSpPr>
        <p:spPr>
          <a:xfrm>
            <a:off x="100" y="0"/>
            <a:ext cx="9144000" cy="728700"/>
          </a:xfrm>
          <a:prstGeom prst="rect">
            <a:avLst/>
          </a:prstGeom>
          <a:solidFill>
            <a:srgbClr val="3764F2"/>
          </a:solidFill>
        </p:spPr>
        <p:txBody>
          <a:bodyPr anchorCtr="0" anchor="b" bIns="91425" lIns="91425" spcFirstLastPara="1" rIns="91425" wrap="square" tIns="91425">
            <a:noAutofit/>
          </a:bodyPr>
          <a:lstStyle/>
          <a:p>
            <a:pPr indent="0" lvl="0" marL="0" rtl="0" algn="ctr">
              <a:spcBef>
                <a:spcPts val="0"/>
              </a:spcBef>
              <a:spcAft>
                <a:spcPts val="0"/>
              </a:spcAft>
              <a:buClr>
                <a:schemeClr val="dk1"/>
              </a:buClr>
              <a:buSzPts val="990"/>
              <a:buFont typeface="Arial"/>
              <a:buNone/>
            </a:pPr>
            <a:r>
              <a:rPr b="1" lang="en" sz="3480">
                <a:solidFill>
                  <a:schemeClr val="lt1"/>
                </a:solidFill>
                <a:latin typeface="Inter"/>
                <a:ea typeface="Inter"/>
                <a:cs typeface="Inter"/>
                <a:sym typeface="Inter"/>
              </a:rPr>
              <a:t>Fixed and Growth Mindset</a:t>
            </a:r>
            <a:endParaRPr b="1" sz="3480">
              <a:solidFill>
                <a:srgbClr val="FFFFFF"/>
              </a:solidFill>
              <a:latin typeface="Inter"/>
              <a:ea typeface="Inter"/>
              <a:cs typeface="Inter"/>
              <a:sym typeface="Inter"/>
            </a:endParaRPr>
          </a:p>
        </p:txBody>
      </p:sp>
      <p:sp>
        <p:nvSpPr>
          <p:cNvPr id="77" name="Google Shape;77;p16"/>
          <p:cNvSpPr/>
          <p:nvPr/>
        </p:nvSpPr>
        <p:spPr>
          <a:xfrm>
            <a:off x="50" y="4950625"/>
            <a:ext cx="9144000" cy="192900"/>
          </a:xfrm>
          <a:prstGeom prst="rect">
            <a:avLst/>
          </a:prstGeom>
          <a:solidFill>
            <a:srgbClr val="FAC8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8" name="Google Shape;78;p16"/>
          <p:cNvPicPr preferRelativeResize="0"/>
          <p:nvPr/>
        </p:nvPicPr>
        <p:blipFill>
          <a:blip r:embed="rId3">
            <a:alphaModFix/>
          </a:blip>
          <a:stretch>
            <a:fillRect/>
          </a:stretch>
        </p:blipFill>
        <p:spPr>
          <a:xfrm>
            <a:off x="2724157" y="728700"/>
            <a:ext cx="3695893" cy="422192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82" name="Shape 82"/>
        <p:cNvGrpSpPr/>
        <p:nvPr/>
      </p:nvGrpSpPr>
      <p:grpSpPr>
        <a:xfrm>
          <a:off x="0" y="0"/>
          <a:ext cx="0" cy="0"/>
          <a:chOff x="0" y="0"/>
          <a:chExt cx="0" cy="0"/>
        </a:xfrm>
      </p:grpSpPr>
      <p:sp>
        <p:nvSpPr>
          <p:cNvPr id="83" name="Google Shape;83;p17"/>
          <p:cNvSpPr txBox="1"/>
          <p:nvPr>
            <p:ph type="ctrTitle"/>
          </p:nvPr>
        </p:nvSpPr>
        <p:spPr>
          <a:xfrm>
            <a:off x="100" y="0"/>
            <a:ext cx="9144000" cy="728700"/>
          </a:xfrm>
          <a:prstGeom prst="rect">
            <a:avLst/>
          </a:prstGeom>
          <a:solidFill>
            <a:srgbClr val="3764F2"/>
          </a:solidFill>
        </p:spPr>
        <p:txBody>
          <a:bodyPr anchorCtr="0" anchor="b" bIns="91425" lIns="91425" spcFirstLastPara="1" rIns="91425" wrap="square" tIns="91425">
            <a:noAutofit/>
          </a:bodyPr>
          <a:lstStyle/>
          <a:p>
            <a:pPr indent="0" lvl="0" marL="0" rtl="0" algn="ctr">
              <a:spcBef>
                <a:spcPts val="0"/>
              </a:spcBef>
              <a:spcAft>
                <a:spcPts val="0"/>
              </a:spcAft>
              <a:buSzPts val="990"/>
              <a:buNone/>
            </a:pPr>
            <a:r>
              <a:rPr b="1" lang="en" sz="3480">
                <a:solidFill>
                  <a:schemeClr val="lt1"/>
                </a:solidFill>
                <a:latin typeface="Inter"/>
                <a:ea typeface="Inter"/>
                <a:cs typeface="Inter"/>
                <a:sym typeface="Inter"/>
              </a:rPr>
              <a:t>Mastery at Moss Hall</a:t>
            </a:r>
            <a:endParaRPr b="1" sz="3480">
              <a:solidFill>
                <a:srgbClr val="FFFFFF"/>
              </a:solidFill>
              <a:latin typeface="Inter"/>
              <a:ea typeface="Inter"/>
              <a:cs typeface="Inter"/>
              <a:sym typeface="Inter"/>
            </a:endParaRPr>
          </a:p>
        </p:txBody>
      </p:sp>
      <p:sp>
        <p:nvSpPr>
          <p:cNvPr id="84" name="Google Shape;84;p17"/>
          <p:cNvSpPr/>
          <p:nvPr/>
        </p:nvSpPr>
        <p:spPr>
          <a:xfrm>
            <a:off x="50" y="4950625"/>
            <a:ext cx="9144000" cy="192900"/>
          </a:xfrm>
          <a:prstGeom prst="rect">
            <a:avLst/>
          </a:prstGeom>
          <a:solidFill>
            <a:srgbClr val="FAC8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5" name="Google Shape;85;p17"/>
          <p:cNvPicPr preferRelativeResize="0"/>
          <p:nvPr/>
        </p:nvPicPr>
        <p:blipFill>
          <a:blip r:embed="rId3">
            <a:alphaModFix/>
          </a:blip>
          <a:stretch>
            <a:fillRect/>
          </a:stretch>
        </p:blipFill>
        <p:spPr>
          <a:xfrm>
            <a:off x="1751067" y="728700"/>
            <a:ext cx="5642071" cy="4221925"/>
          </a:xfrm>
          <a:prstGeom prst="rect">
            <a:avLst/>
          </a:prstGeom>
          <a:noFill/>
          <a:ln>
            <a:noFill/>
          </a:ln>
        </p:spPr>
      </p:pic>
      <p:sp>
        <p:nvSpPr>
          <p:cNvPr id="86" name="Google Shape;86;p17"/>
          <p:cNvSpPr txBox="1"/>
          <p:nvPr/>
        </p:nvSpPr>
        <p:spPr>
          <a:xfrm>
            <a:off x="5762675" y="4815475"/>
            <a:ext cx="3390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latin typeface="Inter"/>
                <a:ea typeface="Inter"/>
                <a:cs typeface="Inter"/>
                <a:sym typeface="Inter"/>
                <a:hlinkClick r:id="rId4"/>
              </a:rPr>
              <a:t>Maths - Moss Hall Schools Federation</a:t>
            </a:r>
            <a:endParaRPr>
              <a:latin typeface="Inter"/>
              <a:ea typeface="Inter"/>
              <a:cs typeface="Inter"/>
              <a:sym typeface="Inter"/>
            </a:endParaRPr>
          </a:p>
          <a:p>
            <a:pPr indent="0" lvl="0" marL="0" rtl="0" algn="l">
              <a:spcBef>
                <a:spcPts val="0"/>
              </a:spcBef>
              <a:spcAft>
                <a:spcPts val="0"/>
              </a:spcAft>
              <a:buNone/>
            </a:pPr>
            <a:r>
              <a:t/>
            </a:r>
            <a:endParaRPr>
              <a:latin typeface="Inter"/>
              <a:ea typeface="Inter"/>
              <a:cs typeface="Inter"/>
              <a:sym typeface="Inte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90" name="Shape 90"/>
        <p:cNvGrpSpPr/>
        <p:nvPr/>
      </p:nvGrpSpPr>
      <p:grpSpPr>
        <a:xfrm>
          <a:off x="0" y="0"/>
          <a:ext cx="0" cy="0"/>
          <a:chOff x="0" y="0"/>
          <a:chExt cx="0" cy="0"/>
        </a:xfrm>
      </p:grpSpPr>
      <p:sp>
        <p:nvSpPr>
          <p:cNvPr id="91" name="Google Shape;91;p18"/>
          <p:cNvSpPr txBox="1"/>
          <p:nvPr>
            <p:ph type="ctrTitle"/>
          </p:nvPr>
        </p:nvSpPr>
        <p:spPr>
          <a:xfrm>
            <a:off x="100" y="0"/>
            <a:ext cx="9144000" cy="728700"/>
          </a:xfrm>
          <a:prstGeom prst="rect">
            <a:avLst/>
          </a:prstGeom>
          <a:solidFill>
            <a:srgbClr val="3764F2"/>
          </a:solidFill>
        </p:spPr>
        <p:txBody>
          <a:bodyPr anchorCtr="0" anchor="b" bIns="91425" lIns="91425" spcFirstLastPara="1" rIns="91425" wrap="square" tIns="91425">
            <a:noAutofit/>
          </a:bodyPr>
          <a:lstStyle/>
          <a:p>
            <a:pPr indent="0" lvl="0" marL="0" rtl="0" algn="ctr">
              <a:spcBef>
                <a:spcPts val="0"/>
              </a:spcBef>
              <a:spcAft>
                <a:spcPts val="0"/>
              </a:spcAft>
              <a:buSzPts val="990"/>
              <a:buNone/>
            </a:pPr>
            <a:r>
              <a:rPr b="1" lang="en" sz="3480">
                <a:solidFill>
                  <a:schemeClr val="lt1"/>
                </a:solidFill>
                <a:latin typeface="Inter"/>
                <a:ea typeface="Inter"/>
                <a:cs typeface="Inter"/>
                <a:sym typeface="Inter"/>
              </a:rPr>
              <a:t>Mastery at Moss Hall</a:t>
            </a:r>
            <a:endParaRPr b="1" sz="3480">
              <a:solidFill>
                <a:srgbClr val="FFFFFF"/>
              </a:solidFill>
              <a:latin typeface="Inter"/>
              <a:ea typeface="Inter"/>
              <a:cs typeface="Inter"/>
              <a:sym typeface="Inter"/>
            </a:endParaRPr>
          </a:p>
        </p:txBody>
      </p:sp>
      <p:sp>
        <p:nvSpPr>
          <p:cNvPr id="92" name="Google Shape;92;p18"/>
          <p:cNvSpPr/>
          <p:nvPr/>
        </p:nvSpPr>
        <p:spPr>
          <a:xfrm>
            <a:off x="50" y="4950625"/>
            <a:ext cx="9144000" cy="192900"/>
          </a:xfrm>
          <a:prstGeom prst="rect">
            <a:avLst/>
          </a:prstGeom>
          <a:solidFill>
            <a:srgbClr val="FAC8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3" name="Google Shape;93;p18"/>
          <p:cNvPicPr preferRelativeResize="0"/>
          <p:nvPr/>
        </p:nvPicPr>
        <p:blipFill>
          <a:blip r:embed="rId3">
            <a:alphaModFix/>
          </a:blip>
          <a:stretch>
            <a:fillRect/>
          </a:stretch>
        </p:blipFill>
        <p:spPr>
          <a:xfrm>
            <a:off x="455400" y="948675"/>
            <a:ext cx="8233189" cy="37819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97" name="Shape 97"/>
        <p:cNvGrpSpPr/>
        <p:nvPr/>
      </p:nvGrpSpPr>
      <p:grpSpPr>
        <a:xfrm>
          <a:off x="0" y="0"/>
          <a:ext cx="0" cy="0"/>
          <a:chOff x="0" y="0"/>
          <a:chExt cx="0" cy="0"/>
        </a:xfrm>
      </p:grpSpPr>
      <p:sp>
        <p:nvSpPr>
          <p:cNvPr id="98" name="Google Shape;98;p19"/>
          <p:cNvSpPr txBox="1"/>
          <p:nvPr>
            <p:ph type="ctrTitle"/>
          </p:nvPr>
        </p:nvSpPr>
        <p:spPr>
          <a:xfrm>
            <a:off x="100" y="0"/>
            <a:ext cx="9144000" cy="728700"/>
          </a:xfrm>
          <a:prstGeom prst="rect">
            <a:avLst/>
          </a:prstGeom>
          <a:solidFill>
            <a:srgbClr val="3764F2"/>
          </a:solidFill>
        </p:spPr>
        <p:txBody>
          <a:bodyPr anchorCtr="0" anchor="b" bIns="91425" lIns="91425" spcFirstLastPara="1" rIns="91425" wrap="square" tIns="91425">
            <a:noAutofit/>
          </a:bodyPr>
          <a:lstStyle/>
          <a:p>
            <a:pPr indent="0" lvl="0" marL="0" rtl="0" algn="ctr">
              <a:spcBef>
                <a:spcPts val="0"/>
              </a:spcBef>
              <a:spcAft>
                <a:spcPts val="0"/>
              </a:spcAft>
              <a:buSzPts val="990"/>
              <a:buNone/>
            </a:pPr>
            <a:r>
              <a:rPr b="1" lang="en" sz="3480">
                <a:solidFill>
                  <a:schemeClr val="lt1"/>
                </a:solidFill>
                <a:latin typeface="Inter"/>
                <a:ea typeface="Inter"/>
                <a:cs typeface="Inter"/>
                <a:sym typeface="Inter"/>
              </a:rPr>
              <a:t>We Do</a:t>
            </a:r>
            <a:endParaRPr b="1" sz="3480">
              <a:solidFill>
                <a:srgbClr val="FFFFFF"/>
              </a:solidFill>
              <a:latin typeface="Inter"/>
              <a:ea typeface="Inter"/>
              <a:cs typeface="Inter"/>
              <a:sym typeface="Inter"/>
            </a:endParaRPr>
          </a:p>
        </p:txBody>
      </p:sp>
      <p:sp>
        <p:nvSpPr>
          <p:cNvPr id="99" name="Google Shape;99;p19"/>
          <p:cNvSpPr/>
          <p:nvPr/>
        </p:nvSpPr>
        <p:spPr>
          <a:xfrm>
            <a:off x="50" y="4950625"/>
            <a:ext cx="9144000" cy="192900"/>
          </a:xfrm>
          <a:prstGeom prst="rect">
            <a:avLst/>
          </a:prstGeom>
          <a:solidFill>
            <a:srgbClr val="FAC8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9"/>
          <p:cNvSpPr txBox="1"/>
          <p:nvPr/>
        </p:nvSpPr>
        <p:spPr>
          <a:xfrm>
            <a:off x="61350" y="881100"/>
            <a:ext cx="3000000" cy="523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200" u="sng">
                <a:solidFill>
                  <a:schemeClr val="dk1"/>
                </a:solidFill>
                <a:latin typeface="Inter"/>
                <a:ea typeface="Inter"/>
                <a:cs typeface="Inter"/>
                <a:sym typeface="Inter"/>
              </a:rPr>
              <a:t>Questioning and talk</a:t>
            </a:r>
            <a:endParaRPr sz="2200">
              <a:solidFill>
                <a:schemeClr val="dk1"/>
              </a:solidFill>
              <a:latin typeface="Inter"/>
              <a:ea typeface="Inter"/>
              <a:cs typeface="Inter"/>
              <a:sym typeface="Inter"/>
            </a:endParaRPr>
          </a:p>
        </p:txBody>
      </p:sp>
      <p:pic>
        <p:nvPicPr>
          <p:cNvPr id="101" name="Google Shape;101;p19"/>
          <p:cNvPicPr preferRelativeResize="0"/>
          <p:nvPr/>
        </p:nvPicPr>
        <p:blipFill>
          <a:blip r:embed="rId3">
            <a:alphaModFix/>
          </a:blip>
          <a:stretch>
            <a:fillRect/>
          </a:stretch>
        </p:blipFill>
        <p:spPr>
          <a:xfrm>
            <a:off x="3149450" y="1218825"/>
            <a:ext cx="5777852" cy="373179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05" name="Shape 105"/>
        <p:cNvGrpSpPr/>
        <p:nvPr/>
      </p:nvGrpSpPr>
      <p:grpSpPr>
        <a:xfrm>
          <a:off x="0" y="0"/>
          <a:ext cx="0" cy="0"/>
          <a:chOff x="0" y="0"/>
          <a:chExt cx="0" cy="0"/>
        </a:xfrm>
      </p:grpSpPr>
      <p:sp>
        <p:nvSpPr>
          <p:cNvPr id="106" name="Google Shape;106;p20"/>
          <p:cNvSpPr txBox="1"/>
          <p:nvPr>
            <p:ph type="ctrTitle"/>
          </p:nvPr>
        </p:nvSpPr>
        <p:spPr>
          <a:xfrm>
            <a:off x="100" y="0"/>
            <a:ext cx="9144000" cy="728700"/>
          </a:xfrm>
          <a:prstGeom prst="rect">
            <a:avLst/>
          </a:prstGeom>
          <a:solidFill>
            <a:srgbClr val="3764F2"/>
          </a:solidFill>
        </p:spPr>
        <p:txBody>
          <a:bodyPr anchorCtr="0" anchor="b" bIns="91425" lIns="91425" spcFirstLastPara="1" rIns="91425" wrap="square" tIns="91425">
            <a:noAutofit/>
          </a:bodyPr>
          <a:lstStyle/>
          <a:p>
            <a:pPr indent="0" lvl="0" marL="0" rtl="0" algn="ctr">
              <a:spcBef>
                <a:spcPts val="0"/>
              </a:spcBef>
              <a:spcAft>
                <a:spcPts val="0"/>
              </a:spcAft>
              <a:buSzPts val="990"/>
              <a:buNone/>
            </a:pPr>
            <a:r>
              <a:rPr b="1" lang="en" sz="3480">
                <a:solidFill>
                  <a:schemeClr val="lt1"/>
                </a:solidFill>
                <a:latin typeface="Inter"/>
                <a:ea typeface="Inter"/>
                <a:cs typeface="Inter"/>
                <a:sym typeface="Inter"/>
              </a:rPr>
              <a:t>Our Curriculum </a:t>
            </a:r>
            <a:endParaRPr b="1" sz="3480">
              <a:solidFill>
                <a:srgbClr val="FFFFFF"/>
              </a:solidFill>
              <a:latin typeface="Inter"/>
              <a:ea typeface="Inter"/>
              <a:cs typeface="Inter"/>
              <a:sym typeface="Inter"/>
            </a:endParaRPr>
          </a:p>
        </p:txBody>
      </p:sp>
      <p:sp>
        <p:nvSpPr>
          <p:cNvPr id="107" name="Google Shape;107;p20"/>
          <p:cNvSpPr/>
          <p:nvPr/>
        </p:nvSpPr>
        <p:spPr>
          <a:xfrm>
            <a:off x="50" y="4950625"/>
            <a:ext cx="9144000" cy="192900"/>
          </a:xfrm>
          <a:prstGeom prst="rect">
            <a:avLst/>
          </a:prstGeom>
          <a:solidFill>
            <a:srgbClr val="FAC8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20"/>
          <p:cNvSpPr txBox="1"/>
          <p:nvPr/>
        </p:nvSpPr>
        <p:spPr>
          <a:xfrm>
            <a:off x="927500" y="3122050"/>
            <a:ext cx="7474800" cy="2493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a:p>
          <a:p>
            <a:pPr indent="0" lvl="0" marL="0" rtl="0" algn="ctr">
              <a:spcBef>
                <a:spcPts val="0"/>
              </a:spcBef>
              <a:spcAft>
                <a:spcPts val="0"/>
              </a:spcAft>
              <a:buNone/>
            </a:pPr>
            <a:r>
              <a:rPr lang="en" sz="2400" u="sng">
                <a:solidFill>
                  <a:schemeClr val="hlink"/>
                </a:solidFill>
                <a:latin typeface="Inter"/>
                <a:ea typeface="Inter"/>
                <a:cs typeface="Inter"/>
                <a:sym typeface="Inter"/>
                <a:hlinkClick r:id="rId3"/>
              </a:rPr>
              <a:t>Year 1 - White Rose Maths</a:t>
            </a:r>
            <a:endParaRPr sz="2400">
              <a:solidFill>
                <a:srgbClr val="3764F2"/>
              </a:solidFill>
              <a:latin typeface="Inter"/>
              <a:ea typeface="Inter"/>
              <a:cs typeface="Inter"/>
              <a:sym typeface="Inter"/>
            </a:endParaRPr>
          </a:p>
          <a:p>
            <a:pPr indent="0" lvl="0" marL="0" rtl="0" algn="ctr">
              <a:spcBef>
                <a:spcPts val="0"/>
              </a:spcBef>
              <a:spcAft>
                <a:spcPts val="0"/>
              </a:spcAft>
              <a:buClr>
                <a:schemeClr val="dk1"/>
              </a:buClr>
              <a:buSzPts val="1100"/>
              <a:buFont typeface="Arial"/>
              <a:buNone/>
            </a:pPr>
            <a:r>
              <a:rPr lang="en" sz="2400" u="sng">
                <a:solidFill>
                  <a:schemeClr val="hlink"/>
                </a:solidFill>
                <a:latin typeface="Inter"/>
                <a:ea typeface="Inter"/>
                <a:cs typeface="Inter"/>
                <a:sym typeface="Inter"/>
                <a:hlinkClick r:id="rId4"/>
              </a:rPr>
              <a:t>Year 2 - White Rose Maths</a:t>
            </a:r>
            <a:r>
              <a:rPr lang="en" sz="2400">
                <a:solidFill>
                  <a:schemeClr val="dk1"/>
                </a:solidFill>
                <a:latin typeface="Inter"/>
                <a:ea typeface="Inter"/>
                <a:cs typeface="Inter"/>
                <a:sym typeface="Inter"/>
              </a:rPr>
              <a:t> </a:t>
            </a:r>
            <a:endParaRPr sz="2400">
              <a:solidFill>
                <a:srgbClr val="3764F2"/>
              </a:solidFill>
              <a:latin typeface="Inter"/>
              <a:ea typeface="Inter"/>
              <a:cs typeface="Inter"/>
              <a:sym typeface="Inter"/>
            </a:endParaRPr>
          </a:p>
          <a:p>
            <a:pPr indent="0" lvl="0" marL="0" rtl="0" algn="ctr">
              <a:spcBef>
                <a:spcPts val="0"/>
              </a:spcBef>
              <a:spcAft>
                <a:spcPts val="0"/>
              </a:spcAft>
              <a:buNone/>
            </a:pPr>
            <a:r>
              <a:t/>
            </a:r>
            <a:endParaRPr sz="2200">
              <a:solidFill>
                <a:srgbClr val="3764F2"/>
              </a:solidFill>
              <a:latin typeface="Inter"/>
              <a:ea typeface="Inter"/>
              <a:cs typeface="Inter"/>
              <a:sym typeface="Inter"/>
            </a:endParaRPr>
          </a:p>
          <a:p>
            <a:pPr indent="0" lvl="0" marL="0" rtl="0" algn="ctr">
              <a:spcBef>
                <a:spcPts val="0"/>
              </a:spcBef>
              <a:spcAft>
                <a:spcPts val="0"/>
              </a:spcAft>
              <a:buNone/>
            </a:pPr>
            <a:r>
              <a:rPr lang="en" sz="2200" u="sng">
                <a:solidFill>
                  <a:schemeClr val="hlink"/>
                </a:solidFill>
                <a:latin typeface="Inter"/>
                <a:ea typeface="Inter"/>
                <a:cs typeface="Inter"/>
                <a:sym typeface="Inter"/>
                <a:hlinkClick r:id="rId5"/>
              </a:rPr>
              <a:t>Advice and guidance for parents | White Rose Maths</a:t>
            </a:r>
            <a:endParaRPr sz="2200">
              <a:solidFill>
                <a:srgbClr val="3764F2"/>
              </a:solidFill>
              <a:latin typeface="Inter"/>
              <a:ea typeface="Inter"/>
              <a:cs typeface="Inter"/>
              <a:sym typeface="Inter"/>
            </a:endParaRPr>
          </a:p>
          <a:p>
            <a:pPr indent="0" lvl="0" marL="0" rtl="0" algn="ctr">
              <a:spcBef>
                <a:spcPts val="0"/>
              </a:spcBef>
              <a:spcAft>
                <a:spcPts val="0"/>
              </a:spcAft>
              <a:buNone/>
            </a:pPr>
            <a:r>
              <a:t/>
            </a:r>
            <a:endParaRPr sz="2200">
              <a:solidFill>
                <a:srgbClr val="3764F2"/>
              </a:solidFill>
              <a:latin typeface="Inter"/>
              <a:ea typeface="Inter"/>
              <a:cs typeface="Inter"/>
              <a:sym typeface="Inter"/>
            </a:endParaRPr>
          </a:p>
          <a:p>
            <a:pPr indent="0" lvl="0" marL="0" rtl="0" algn="ctr">
              <a:spcBef>
                <a:spcPts val="0"/>
              </a:spcBef>
              <a:spcAft>
                <a:spcPts val="0"/>
              </a:spcAft>
              <a:buNone/>
            </a:pPr>
            <a:r>
              <a:t/>
            </a:r>
            <a:endParaRPr sz="2200">
              <a:solidFill>
                <a:srgbClr val="3764F2"/>
              </a:solidFill>
              <a:latin typeface="Inter"/>
              <a:ea typeface="Inter"/>
              <a:cs typeface="Inter"/>
              <a:sym typeface="Inter"/>
            </a:endParaRPr>
          </a:p>
        </p:txBody>
      </p:sp>
      <p:pic>
        <p:nvPicPr>
          <p:cNvPr id="109" name="Google Shape;109;p20"/>
          <p:cNvPicPr preferRelativeResize="0"/>
          <p:nvPr/>
        </p:nvPicPr>
        <p:blipFill rotWithShape="1">
          <a:blip r:embed="rId6">
            <a:alphaModFix/>
          </a:blip>
          <a:srcRect b="0" l="13487" r="0" t="0"/>
          <a:stretch/>
        </p:blipFill>
        <p:spPr>
          <a:xfrm>
            <a:off x="3152449" y="728700"/>
            <a:ext cx="2839298" cy="21422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13" name="Shape 113"/>
        <p:cNvGrpSpPr/>
        <p:nvPr/>
      </p:nvGrpSpPr>
      <p:grpSpPr>
        <a:xfrm>
          <a:off x="0" y="0"/>
          <a:ext cx="0" cy="0"/>
          <a:chOff x="0" y="0"/>
          <a:chExt cx="0" cy="0"/>
        </a:xfrm>
      </p:grpSpPr>
      <p:sp>
        <p:nvSpPr>
          <p:cNvPr id="114" name="Google Shape;114;p21"/>
          <p:cNvSpPr txBox="1"/>
          <p:nvPr>
            <p:ph type="ctrTitle"/>
          </p:nvPr>
        </p:nvSpPr>
        <p:spPr>
          <a:xfrm>
            <a:off x="100" y="0"/>
            <a:ext cx="9144000" cy="728700"/>
          </a:xfrm>
          <a:prstGeom prst="rect">
            <a:avLst/>
          </a:prstGeom>
          <a:solidFill>
            <a:srgbClr val="3764F2"/>
          </a:solidFill>
        </p:spPr>
        <p:txBody>
          <a:bodyPr anchorCtr="0" anchor="b" bIns="91425" lIns="91425" spcFirstLastPara="1" rIns="91425" wrap="square" tIns="91425">
            <a:noAutofit/>
          </a:bodyPr>
          <a:lstStyle/>
          <a:p>
            <a:pPr indent="0" lvl="0" marL="0" rtl="0" algn="ctr">
              <a:spcBef>
                <a:spcPts val="0"/>
              </a:spcBef>
              <a:spcAft>
                <a:spcPts val="0"/>
              </a:spcAft>
              <a:buSzPts val="990"/>
              <a:buNone/>
            </a:pPr>
            <a:r>
              <a:rPr b="1" lang="en" sz="3480">
                <a:solidFill>
                  <a:schemeClr val="lt1"/>
                </a:solidFill>
                <a:latin typeface="Inter"/>
                <a:ea typeface="Inter"/>
                <a:cs typeface="Inter"/>
                <a:sym typeface="Inter"/>
              </a:rPr>
              <a:t>Year 1 Maths Books</a:t>
            </a:r>
            <a:endParaRPr b="1" sz="3480">
              <a:solidFill>
                <a:srgbClr val="FFFFFF"/>
              </a:solidFill>
              <a:latin typeface="Inter"/>
              <a:ea typeface="Inter"/>
              <a:cs typeface="Inter"/>
              <a:sym typeface="Inter"/>
            </a:endParaRPr>
          </a:p>
        </p:txBody>
      </p:sp>
      <p:sp>
        <p:nvSpPr>
          <p:cNvPr id="115" name="Google Shape;115;p21"/>
          <p:cNvSpPr/>
          <p:nvPr/>
        </p:nvSpPr>
        <p:spPr>
          <a:xfrm>
            <a:off x="50" y="4950625"/>
            <a:ext cx="9144000" cy="192900"/>
          </a:xfrm>
          <a:prstGeom prst="rect">
            <a:avLst/>
          </a:prstGeom>
          <a:solidFill>
            <a:srgbClr val="FAC8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6" name="Google Shape;116;p21"/>
          <p:cNvPicPr preferRelativeResize="0"/>
          <p:nvPr/>
        </p:nvPicPr>
        <p:blipFill>
          <a:blip r:embed="rId3">
            <a:alphaModFix/>
          </a:blip>
          <a:stretch>
            <a:fillRect/>
          </a:stretch>
        </p:blipFill>
        <p:spPr>
          <a:xfrm>
            <a:off x="-20800" y="1322225"/>
            <a:ext cx="9241001" cy="3628401"/>
          </a:xfrm>
          <a:prstGeom prst="rect">
            <a:avLst/>
          </a:prstGeom>
          <a:noFill/>
          <a:ln>
            <a:noFill/>
          </a:ln>
        </p:spPr>
      </p:pic>
      <p:pic>
        <p:nvPicPr>
          <p:cNvPr id="117" name="Google Shape;117;p21"/>
          <p:cNvPicPr preferRelativeResize="0"/>
          <p:nvPr/>
        </p:nvPicPr>
        <p:blipFill rotWithShape="1">
          <a:blip r:embed="rId4">
            <a:alphaModFix/>
          </a:blip>
          <a:srcRect b="0" l="8614" r="8713" t="0"/>
          <a:stretch/>
        </p:blipFill>
        <p:spPr>
          <a:xfrm>
            <a:off x="2078825" y="915000"/>
            <a:ext cx="4200526" cy="28586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